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441" r:id="rId5"/>
  </p:sldIdLst>
  <p:sldSz cx="6858000" cy="9906000" type="A4"/>
  <p:notesSz cx="7010400" cy="9296400"/>
  <p:custDataLst>
    <p:tags r:id="rId7"/>
  </p:custDataLst>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o Godoy (DHL Express GHO)" initials="MG(EG" lastIdx="2" clrIdx="0">
    <p:extLst>
      <p:ext uri="{19B8F6BF-5375-455C-9EA6-DF929625EA0E}">
        <p15:presenceInfo xmlns:p15="http://schemas.microsoft.com/office/powerpoint/2012/main" userId="S-1-5-21-2763872571-2999947588-3099097816-6020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2"/>
    <a:srgbClr val="000000"/>
    <a:srgbClr val="C8C8C8"/>
    <a:srgbClr val="C6C6C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D9CCDC-8871-4722-B4E6-F773A6138EBD}" v="3" dt="2025-02-04T22:37:27.313"/>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DCDC"/>
          </a:solidFill>
        </a:fill>
      </a:tcStyle>
    </a:wholeTbl>
    <a:band2H>
      <a:tcTxStyle/>
      <a:tcStyle>
        <a:tcBdr/>
        <a:fill>
          <a:solidFill>
            <a:srgbClr val="EEEE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CCA"/>
          </a:solidFill>
        </a:fill>
      </a:tcStyle>
    </a:wholeTbl>
    <a:band2H>
      <a:tcTxStyle/>
      <a:tcStyle>
        <a:tcBdr/>
        <a:fill>
          <a:solidFill>
            <a:srgbClr val="FFF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lumOff val="1384"/>
            </a:schemeClr>
          </a:solidFill>
        </a:fill>
      </a:tcStyle>
    </a:wholeTbl>
    <a:band2H>
      <a:tcTxStyle/>
      <a:tcStyle>
        <a:tcBdr/>
        <a:fill>
          <a:solidFill>
            <a:schemeClr val="accent6">
              <a:lumOff val="2339"/>
            </a:schemeClr>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4660"/>
  </p:normalViewPr>
  <p:slideViewPr>
    <p:cSldViewPr snapToGrid="0">
      <p:cViewPr>
        <p:scale>
          <a:sx n="90" d="100"/>
          <a:sy n="90" d="100"/>
        </p:scale>
        <p:origin x="3126" y="-756"/>
      </p:cViewPr>
      <p:guideLst>
        <p:guide orient="horz" pos="3120"/>
        <p:guide pos="216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4" name="Shape 64"/>
          <p:cNvSpPr>
            <a:spLocks noGrp="1" noRot="1" noChangeAspect="1"/>
          </p:cNvSpPr>
          <p:nvPr>
            <p:ph type="sldImg"/>
          </p:nvPr>
        </p:nvSpPr>
        <p:spPr>
          <a:xfrm>
            <a:off x="2298700" y="696913"/>
            <a:ext cx="2413000" cy="3486150"/>
          </a:xfrm>
          <a:prstGeom prst="rect">
            <a:avLst/>
          </a:prstGeom>
        </p:spPr>
        <p:txBody>
          <a:bodyPr lIns="93177" tIns="46589" rIns="93177" bIns="46589"/>
          <a:lstStyle/>
          <a:p>
            <a:endParaRPr dirty="0"/>
          </a:p>
        </p:txBody>
      </p:sp>
      <p:sp>
        <p:nvSpPr>
          <p:cNvPr id="65" name="Shape 65"/>
          <p:cNvSpPr>
            <a:spLocks noGrp="1"/>
          </p:cNvSpPr>
          <p:nvPr>
            <p:ph type="body" sz="quarter" idx="1"/>
          </p:nvPr>
        </p:nvSpPr>
        <p:spPr>
          <a:xfrm>
            <a:off x="934720" y="4415790"/>
            <a:ext cx="5140960" cy="4183380"/>
          </a:xfrm>
          <a:prstGeom prst="rect">
            <a:avLst/>
          </a:prstGeom>
        </p:spPr>
        <p:txBody>
          <a:bodyPr lIns="93177" tIns="46589" rIns="93177" bIns="46589"/>
          <a:lstStyle/>
          <a:p>
            <a:endParaRPr dirty="0"/>
          </a:p>
        </p:txBody>
      </p:sp>
    </p:spTree>
    <p:extLst>
      <p:ext uri="{BB962C8B-B14F-4D97-AF65-F5344CB8AC3E}">
        <p14:creationId xmlns:p14="http://schemas.microsoft.com/office/powerpoint/2010/main" val="1265461260"/>
      </p:ext>
    </p:extLst>
  </p:cSld>
  <p:clrMap bg1="lt1" tx1="dk1" bg2="lt2" tx2="dk2" accent1="accent1" accent2="accent2" accent3="accent3" accent4="accent4" accent5="accent5" accent6="accent6" hlink="hlink" folHlink="folHlink"/>
  <p:notesStyle>
    <a:lvl1pPr latinLnBrk="0">
      <a:spcBef>
        <a:spcPts val="200"/>
      </a:spcBef>
      <a:defRPr sz="1200">
        <a:latin typeface="Delivery" panose="020F0503020204020204" pitchFamily="34" charset="0"/>
        <a:ea typeface="+mj-ea"/>
        <a:cs typeface="+mj-cs"/>
        <a:sym typeface="Arial"/>
      </a:defRPr>
    </a:lvl1pPr>
    <a:lvl2pPr indent="228600" latinLnBrk="0">
      <a:spcBef>
        <a:spcPts val="200"/>
      </a:spcBef>
      <a:defRPr sz="1200">
        <a:latin typeface="+mj-lt"/>
        <a:ea typeface="+mj-ea"/>
        <a:cs typeface="+mj-cs"/>
        <a:sym typeface="Arial"/>
      </a:defRPr>
    </a:lvl2pPr>
    <a:lvl3pPr indent="457200" latinLnBrk="0">
      <a:spcBef>
        <a:spcPts val="200"/>
      </a:spcBef>
      <a:defRPr sz="1200">
        <a:latin typeface="+mj-lt"/>
        <a:ea typeface="+mj-ea"/>
        <a:cs typeface="+mj-cs"/>
        <a:sym typeface="Arial"/>
      </a:defRPr>
    </a:lvl3pPr>
    <a:lvl4pPr indent="685800" latinLnBrk="0">
      <a:spcBef>
        <a:spcPts val="200"/>
      </a:spcBef>
      <a:defRPr sz="1200">
        <a:latin typeface="+mj-lt"/>
        <a:ea typeface="+mj-ea"/>
        <a:cs typeface="+mj-cs"/>
        <a:sym typeface="Arial"/>
      </a:defRPr>
    </a:lvl4pPr>
    <a:lvl5pPr indent="914400" latinLnBrk="0">
      <a:spcBef>
        <a:spcPts val="200"/>
      </a:spcBef>
      <a:defRPr sz="1200">
        <a:latin typeface="+mj-lt"/>
        <a:ea typeface="+mj-ea"/>
        <a:cs typeface="+mj-cs"/>
        <a:sym typeface="Arial"/>
      </a:defRPr>
    </a:lvl5pPr>
    <a:lvl6pPr indent="1143000" latinLnBrk="0">
      <a:spcBef>
        <a:spcPts val="200"/>
      </a:spcBef>
      <a:defRPr sz="1200">
        <a:latin typeface="+mj-lt"/>
        <a:ea typeface="+mj-ea"/>
        <a:cs typeface="+mj-cs"/>
        <a:sym typeface="Arial"/>
      </a:defRPr>
    </a:lvl6pPr>
    <a:lvl7pPr indent="1371600" latinLnBrk="0">
      <a:spcBef>
        <a:spcPts val="200"/>
      </a:spcBef>
      <a:defRPr sz="1200">
        <a:latin typeface="+mj-lt"/>
        <a:ea typeface="+mj-ea"/>
        <a:cs typeface="+mj-cs"/>
        <a:sym typeface="Arial"/>
      </a:defRPr>
    </a:lvl7pPr>
    <a:lvl8pPr indent="1600200" latinLnBrk="0">
      <a:spcBef>
        <a:spcPts val="200"/>
      </a:spcBef>
      <a:defRPr sz="1200">
        <a:latin typeface="+mj-lt"/>
        <a:ea typeface="+mj-ea"/>
        <a:cs typeface="+mj-cs"/>
        <a:sym typeface="Arial"/>
      </a:defRPr>
    </a:lvl8pPr>
    <a:lvl9pPr indent="1828800" latinLnBrk="0">
      <a:spcBef>
        <a:spcPts val="200"/>
      </a:spcBef>
      <a:defRPr sz="12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ontent: title only">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22DC5E6C-478A-4C73-874B-D17D473C2D49}"/>
              </a:ext>
            </a:extLst>
          </p:cNvPr>
          <p:cNvGraphicFramePr>
            <a:graphicFrameLocks noChangeAspect="1"/>
          </p:cNvGraphicFramePr>
          <p:nvPr userDrawn="1">
            <p:custDataLst>
              <p:tags r:id="rId1"/>
            </p:custDataLst>
            <p:extLst>
              <p:ext uri="{D42A27DB-BD31-4B8C-83A1-F6EECF244321}">
                <p14:modId xmlns:p14="http://schemas.microsoft.com/office/powerpoint/2010/main" val="39022709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78" imgH="379" progId="TCLayout.ActiveDocument.1">
                  <p:embed/>
                </p:oleObj>
              </mc:Choice>
              <mc:Fallback>
                <p:oleObj name="think-cell Slide" r:id="rId3" imgW="378" imgH="379" progId="TCLayout.ActiveDocument.1">
                  <p:embed/>
                  <p:pic>
                    <p:nvPicPr>
                      <p:cNvPr id="2" name="Object 1" hidden="1">
                        <a:extLst>
                          <a:ext uri="{FF2B5EF4-FFF2-40B4-BE49-F238E27FC236}">
                            <a16:creationId xmlns:a16="http://schemas.microsoft.com/office/drawing/2014/main" id="{22DC5E6C-478A-4C73-874B-D17D473C2D4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7" name="Title Text"/>
          <p:cNvSpPr txBox="1">
            <a:spLocks noGrp="1"/>
          </p:cNvSpPr>
          <p:nvPr>
            <p:ph type="title"/>
          </p:nvPr>
        </p:nvSpPr>
        <p:spPr>
          <a:xfrm>
            <a:off x="356929" y="291200"/>
            <a:ext cx="6227462" cy="644465"/>
          </a:xfrm>
          <a:prstGeom prst="rect">
            <a:avLst/>
          </a:prstGeom>
        </p:spPr>
        <p:txBody>
          <a:bodyPr>
            <a:normAutofit/>
          </a:bodyPr>
          <a:lstStyle>
            <a:lvl1pPr>
              <a:defRPr sz="2800" b="1"/>
            </a:lvl1pPr>
          </a:lstStyle>
          <a:p>
            <a:r>
              <a:rPr dirty="0"/>
              <a:t>Title Text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3"/>
            </p:custDataLst>
            <p:extLst>
              <p:ext uri="{D42A27DB-BD31-4B8C-83A1-F6EECF244321}">
                <p14:modId xmlns:p14="http://schemas.microsoft.com/office/powerpoint/2010/main" val="13778083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Text"/>
          <p:cNvSpPr txBox="1">
            <a:spLocks noGrp="1"/>
          </p:cNvSpPr>
          <p:nvPr>
            <p:ph type="title"/>
          </p:nvPr>
        </p:nvSpPr>
        <p:spPr>
          <a:xfrm>
            <a:off x="310501" y="291200"/>
            <a:ext cx="6237001" cy="102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ormAutofit/>
          </a:bodyPr>
          <a:lstStyle/>
          <a:p>
            <a:r>
              <a:rPr dirty="0"/>
              <a:t>Title Text</a:t>
            </a:r>
          </a:p>
        </p:txBody>
      </p:sp>
      <p:sp>
        <p:nvSpPr>
          <p:cNvPr id="3" name="Rechteck 11"/>
          <p:cNvSpPr/>
          <p:nvPr/>
        </p:nvSpPr>
        <p:spPr>
          <a:xfrm>
            <a:off x="134541" y="8699405"/>
            <a:ext cx="6588002" cy="1040001"/>
          </a:xfrm>
          <a:prstGeom prst="rect">
            <a:avLst/>
          </a:prstGeom>
          <a:gradFill>
            <a:gsLst>
              <a:gs pos="0">
                <a:srgbClr val="FFFFFF">
                  <a:alpha val="0"/>
                </a:srgbClr>
              </a:gs>
              <a:gs pos="36000">
                <a:schemeClr val="accent3">
                  <a:alpha val="77000"/>
                </a:schemeClr>
              </a:gs>
              <a:gs pos="52000">
                <a:schemeClr val="accent3">
                  <a:alpha val="90000"/>
                </a:schemeClr>
              </a:gs>
              <a:gs pos="74000">
                <a:schemeClr val="accent3"/>
              </a:gs>
              <a:gs pos="100000">
                <a:schemeClr val="accent3"/>
              </a:gs>
            </a:gsLst>
            <a:lin ang="5400000"/>
          </a:gradFill>
          <a:ln w="12700">
            <a:miter lim="400000"/>
          </a:ln>
        </p:spPr>
        <p:txBody>
          <a:bodyPr lIns="52000" tIns="52000" rIns="52000" bIns="52000" anchor="ctr"/>
          <a:lstStyle/>
          <a:p>
            <a:pPr defTabSz="1437701">
              <a:defRPr sz="1400"/>
            </a:pPr>
            <a:endParaRPr sz="2022" dirty="0">
              <a:latin typeface="Delivery" panose="020F0503020204020204" pitchFamily="34" charset="0"/>
            </a:endParaRPr>
          </a:p>
        </p:txBody>
      </p:sp>
      <p:sp>
        <p:nvSpPr>
          <p:cNvPr id="9" name="Body Level One…"/>
          <p:cNvSpPr txBox="1">
            <a:spLocks noGrp="1"/>
          </p:cNvSpPr>
          <p:nvPr>
            <p:ph type="body" idx="1"/>
          </p:nvPr>
        </p:nvSpPr>
        <p:spPr>
          <a:xfrm>
            <a:off x="342900" y="2311400"/>
            <a:ext cx="6172200" cy="7594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 name="Rechteck 11"/>
          <p:cNvSpPr/>
          <p:nvPr userDrawn="1"/>
        </p:nvSpPr>
        <p:spPr>
          <a:xfrm flipV="1">
            <a:off x="134541" y="220980"/>
            <a:ext cx="6588002" cy="1099820"/>
          </a:xfrm>
          <a:prstGeom prst="rect">
            <a:avLst/>
          </a:prstGeom>
          <a:gradFill>
            <a:gsLst>
              <a:gs pos="0">
                <a:srgbClr val="FFFFFF">
                  <a:alpha val="0"/>
                </a:srgbClr>
              </a:gs>
              <a:gs pos="36000">
                <a:schemeClr val="accent3">
                  <a:alpha val="77000"/>
                </a:schemeClr>
              </a:gs>
              <a:gs pos="52000">
                <a:schemeClr val="accent3">
                  <a:alpha val="90000"/>
                </a:schemeClr>
              </a:gs>
              <a:gs pos="74000">
                <a:schemeClr val="accent3"/>
              </a:gs>
              <a:gs pos="100000">
                <a:schemeClr val="accent3"/>
              </a:gs>
            </a:gsLst>
            <a:lin ang="5400000"/>
          </a:gradFill>
          <a:ln w="12700">
            <a:miter lim="400000"/>
          </a:ln>
        </p:spPr>
        <p:txBody>
          <a:bodyPr lIns="52000" tIns="52000" rIns="52000" bIns="52000" anchor="ctr"/>
          <a:lstStyle/>
          <a:p>
            <a:pPr defTabSz="1437701">
              <a:defRPr sz="1400"/>
            </a:pPr>
            <a:endParaRPr sz="2022" dirty="0">
              <a:latin typeface="Delivery" panose="020F0503020204020204" pitchFamily="34" charset="0"/>
            </a:endParaRPr>
          </a:p>
        </p:txBody>
      </p:sp>
      <p:sp>
        <p:nvSpPr>
          <p:cNvPr id="6" name="MSIPCMContentMarking" descr="{&quot;HashCode&quot;:-938250575,&quot;Placement&quot;:&quot;Header&quot;,&quot;Top&quot;:0.0,&quot;Left&quot;:0.0,&quot;SlideWidth&quot;:540,&quot;SlideHeight&quot;:780}"/>
          <p:cNvSpPr txBox="1"/>
          <p:nvPr userDrawn="1"/>
        </p:nvSpPr>
        <p:spPr>
          <a:xfrm>
            <a:off x="0" y="0"/>
            <a:ext cx="1665012" cy="2343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chorCtr="1">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a:ln>
                  <a:noFill/>
                </a:ln>
                <a:solidFill>
                  <a:srgbClr val="747474"/>
                </a:solidFill>
                <a:effectLst/>
                <a:uFillTx/>
                <a:latin typeface="delivery" panose="020F0503020204020204" pitchFamily="34" charset="0"/>
                <a:ea typeface="+mj-ea"/>
                <a:cs typeface="+mj-cs"/>
                <a:sym typeface="Arial"/>
              </a:rPr>
              <a:t>UNCLASSIFIED (PUBLIC)</a:t>
            </a:r>
            <a:endParaRPr kumimoji="0" lang="en-US" sz="1000" b="0" i="0" u="none" strike="noStrike" cap="none" spc="0" normalizeH="0" baseline="0" dirty="0">
              <a:ln>
                <a:noFill/>
              </a:ln>
              <a:solidFill>
                <a:srgbClr val="747474"/>
              </a:solidFill>
              <a:effectLst/>
              <a:uFillTx/>
              <a:latin typeface="delivery" panose="020F0503020204020204" pitchFamily="34" charset="0"/>
              <a:ea typeface="+mj-ea"/>
              <a:cs typeface="+mj-cs"/>
              <a:sym typeface="Arial"/>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Delivery" panose="020F0503020204020204" pitchFamily="34" charset="0"/>
          <a:ea typeface="+mj-ea"/>
          <a:cs typeface="+mj-cs"/>
          <a:sym typeface="Arial"/>
        </a:defRPr>
      </a:lvl1pPr>
      <a:lvl2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2pPr>
      <a:lvl3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3pPr>
      <a:lvl4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4pPr>
      <a:lvl5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5pPr>
      <a:lvl6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6pPr>
      <a:lvl7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7pPr>
      <a:lvl8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8pPr>
      <a:lvl9pPr marL="0" marR="0" indent="0" algn="l" defTabSz="1320759" rtl="0" latinLnBrk="0">
        <a:lnSpc>
          <a:spcPct val="100000"/>
        </a:lnSpc>
        <a:spcBef>
          <a:spcPts val="0"/>
        </a:spcBef>
        <a:spcAft>
          <a:spcPts val="0"/>
        </a:spcAft>
        <a:buClrTx/>
        <a:buSzTx/>
        <a:buFontTx/>
        <a:buNone/>
        <a:tabLst/>
        <a:defRPr sz="2889" b="0" i="0" u="none" strike="noStrike" cap="none" spc="0" baseline="0">
          <a:ln>
            <a:noFill/>
          </a:ln>
          <a:solidFill>
            <a:srgbClr val="D71635"/>
          </a:solidFill>
          <a:uFillTx/>
          <a:latin typeface="+mj-lt"/>
          <a:ea typeface="+mj-ea"/>
          <a:cs typeface="+mj-cs"/>
          <a:sym typeface="Arial"/>
        </a:defRPr>
      </a:lvl9pPr>
    </p:titleStyle>
    <p:bodyStyle>
      <a:lvl1pPr marL="0" marR="0" indent="0" algn="l" defTabSz="1320759" rtl="0" latinLnBrk="0">
        <a:lnSpc>
          <a:spcPct val="110000"/>
        </a:lnSpc>
        <a:spcBef>
          <a:spcPts val="722"/>
        </a:spcBef>
        <a:spcAft>
          <a:spcPts val="0"/>
        </a:spcAft>
        <a:buClrTx/>
        <a:buSzTx/>
        <a:buFontTx/>
        <a:buNone/>
        <a:tabLst/>
        <a:defRPr sz="2022" b="0" i="0" u="none" strike="noStrike" cap="none" spc="0" baseline="0">
          <a:ln>
            <a:noFill/>
          </a:ln>
          <a:solidFill>
            <a:srgbClr val="000000"/>
          </a:solidFill>
          <a:uFillTx/>
          <a:latin typeface="Delivery" panose="020F0503020204020204" pitchFamily="34" charset="0"/>
          <a:ea typeface="+mj-ea"/>
          <a:cs typeface="+mj-cs"/>
          <a:sym typeface="Arial"/>
        </a:defRPr>
      </a:lvl1pPr>
      <a:lvl2pPr marL="259991" marR="0" indent="-259991"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Delivery" panose="020F0503020204020204" pitchFamily="34" charset="0"/>
          <a:ea typeface="+mj-ea"/>
          <a:cs typeface="+mj-cs"/>
          <a:sym typeface="Arial"/>
        </a:defRPr>
      </a:lvl2pPr>
      <a:lvl3pPr marL="519983" marR="0" indent="-259991"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Delivery" panose="020F0503020204020204" pitchFamily="34" charset="0"/>
          <a:ea typeface="+mj-ea"/>
          <a:cs typeface="+mj-cs"/>
          <a:sym typeface="Arial"/>
        </a:defRPr>
      </a:lvl3pPr>
      <a:lvl4pPr marL="779975" marR="0" indent="-259992"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Delivery" panose="020F0503020204020204" pitchFamily="34" charset="0"/>
          <a:ea typeface="+mj-ea"/>
          <a:cs typeface="+mj-cs"/>
          <a:sym typeface="Arial"/>
        </a:defRPr>
      </a:lvl4pPr>
      <a:lvl5pPr marL="0" marR="0" indent="0" algn="l" defTabSz="1320759" rtl="0" latinLnBrk="0">
        <a:lnSpc>
          <a:spcPct val="110000"/>
        </a:lnSpc>
        <a:spcBef>
          <a:spcPts val="722"/>
        </a:spcBef>
        <a:spcAft>
          <a:spcPts val="0"/>
        </a:spcAft>
        <a:buClrTx/>
        <a:buSzTx/>
        <a:buFontTx/>
        <a:buNone/>
        <a:tabLst/>
        <a:defRPr sz="2022" b="0" i="0" u="none" strike="noStrike" cap="none" spc="0" baseline="0">
          <a:ln>
            <a:noFill/>
          </a:ln>
          <a:solidFill>
            <a:srgbClr val="000000"/>
          </a:solidFill>
          <a:uFillTx/>
          <a:latin typeface="Delivery" panose="020F0503020204020204" pitchFamily="34" charset="0"/>
          <a:ea typeface="+mj-ea"/>
          <a:cs typeface="+mj-cs"/>
          <a:sym typeface="Arial"/>
        </a:defRPr>
      </a:lvl5pPr>
      <a:lvl6pPr marL="3533031" marR="0" indent="-231133"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mj-lt"/>
          <a:ea typeface="+mj-ea"/>
          <a:cs typeface="+mj-cs"/>
          <a:sym typeface="Arial"/>
        </a:defRPr>
      </a:lvl6pPr>
      <a:lvl7pPr marL="4193411" marR="0" indent="-231133"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mj-lt"/>
          <a:ea typeface="+mj-ea"/>
          <a:cs typeface="+mj-cs"/>
          <a:sym typeface="Arial"/>
        </a:defRPr>
      </a:lvl7pPr>
      <a:lvl8pPr marL="4853791" marR="0" indent="-231133"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mj-lt"/>
          <a:ea typeface="+mj-ea"/>
          <a:cs typeface="+mj-cs"/>
          <a:sym typeface="Arial"/>
        </a:defRPr>
      </a:lvl8pPr>
      <a:lvl9pPr marL="5514170" marR="0" indent="-231133" algn="l" defTabSz="1320759" rtl="0" latinLnBrk="0">
        <a:lnSpc>
          <a:spcPct val="110000"/>
        </a:lnSpc>
        <a:spcBef>
          <a:spcPts val="722"/>
        </a:spcBef>
        <a:spcAft>
          <a:spcPts val="0"/>
        </a:spcAft>
        <a:buClrTx/>
        <a:buSzPct val="100000"/>
        <a:buFontTx/>
        <a:buChar char="•"/>
        <a:tabLst/>
        <a:defRPr sz="2022" b="0" i="0" u="none" strike="noStrike" cap="none" spc="0" baseline="0">
          <a:ln>
            <a:noFill/>
          </a:ln>
          <a:solidFill>
            <a:srgbClr val="000000"/>
          </a:solidFill>
          <a:uFillTx/>
          <a:latin typeface="+mj-lt"/>
          <a:ea typeface="+mj-ea"/>
          <a:cs typeface="+mj-cs"/>
          <a:sym typeface="Arial"/>
        </a:defRPr>
      </a:lvl9pPr>
    </p:bodyStyle>
    <p:otherStyle>
      <a:lvl1pPr marL="0" marR="0" indent="0"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1pPr>
      <a:lvl2pPr marL="0" marR="0" indent="660380"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2pPr>
      <a:lvl3pPr marL="0" marR="0" indent="1320759"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3pPr>
      <a:lvl4pPr marL="0" marR="0" indent="1981139"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4pPr>
      <a:lvl5pPr marL="0" marR="0" indent="2641519"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5pPr>
      <a:lvl6pPr marL="0" marR="0" indent="3301898"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6pPr>
      <a:lvl7pPr marL="0" marR="0" indent="3962278"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7pPr>
      <a:lvl8pPr marL="0" marR="0" indent="4622658"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8pPr>
      <a:lvl9pPr marL="0" marR="0" indent="5283037" algn="r" defTabSz="1437701" rtl="0" latinLnBrk="0">
        <a:lnSpc>
          <a:spcPct val="100000"/>
        </a:lnSpc>
        <a:spcBef>
          <a:spcPts val="0"/>
        </a:spcBef>
        <a:spcAft>
          <a:spcPts val="0"/>
        </a:spcAft>
        <a:buClrTx/>
        <a:buSzTx/>
        <a:buFontTx/>
        <a:buNone/>
        <a:tabLst/>
        <a:defRPr sz="1444"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6.xml"/><Relationship Id="rId7" Type="http://schemas.openxmlformats.org/officeDocument/2006/relationships/hyperlink" Target="https://ustr.gov/issue-areas/enforcement/section-301-investigations/search" TargetMode="External"/><Relationship Id="rId12" Type="http://schemas.openxmlformats.org/officeDocument/2006/relationships/image" Target="../media/image6.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hyperlink" Target="https://www.whitehouse.gov/presidential-actions/2025/02/imposing-duties-to-address-the-synthetic-opioid-supply-chain-in-the-peoples-republic-of-china/" TargetMode="External"/><Relationship Id="rId11" Type="http://schemas.openxmlformats.org/officeDocument/2006/relationships/image" Target="../media/image5.png"/><Relationship Id="rId5" Type="http://schemas.openxmlformats.org/officeDocument/2006/relationships/slideLayout" Target="../slideLayouts/slideLayout1.xml"/><Relationship Id="rId10" Type="http://schemas.openxmlformats.org/officeDocument/2006/relationships/image" Target="../media/image4.png"/><Relationship Id="rId4" Type="http://schemas.openxmlformats.org/officeDocument/2006/relationships/tags" Target="../tags/tag7.xml"/><Relationship Id="rId9"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3050" y="2820780"/>
            <a:ext cx="6586065" cy="274321"/>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Autofit/>
          </a:bodyPr>
          <a:lstStyle/>
          <a:p>
            <a:r>
              <a:rPr lang="en-US" sz="1000" b="1" dirty="0">
                <a:solidFill>
                  <a:schemeClr val="tx1"/>
                </a:solidFill>
                <a:latin typeface="Delivery" panose="020F0503020204020204" pitchFamily="34" charset="0"/>
              </a:rPr>
              <a:t>WHAT DOES THIS MEAN FOR YOU?</a:t>
            </a:r>
          </a:p>
        </p:txBody>
      </p:sp>
      <p:sp>
        <p:nvSpPr>
          <p:cNvPr id="64" name="Pfeil nach links und rechts 33"/>
          <p:cNvSpPr txBox="1">
            <a:spLocks/>
          </p:cNvSpPr>
          <p:nvPr>
            <p:custDataLst>
              <p:tags r:id="rId1"/>
            </p:custDataLst>
          </p:nvPr>
        </p:nvSpPr>
        <p:spPr bwMode="gray">
          <a:xfrm>
            <a:off x="149495" y="7459137"/>
            <a:ext cx="6586065" cy="977940"/>
          </a:xfrm>
          <a:prstGeom prst="leftRightArrow">
            <a:avLst>
              <a:gd name="adj1" fmla="val 100000"/>
              <a:gd name="adj2" fmla="val 0"/>
            </a:avLst>
          </a:prstGeom>
          <a:solidFill>
            <a:schemeClr val="accent3">
              <a:lumMod val="20000"/>
              <a:lumOff val="80000"/>
            </a:schemeClr>
          </a:solidFill>
          <a:ln>
            <a:noFill/>
          </a:ln>
        </p:spPr>
        <p:txBody>
          <a:bodyPr vert="horz" lIns="411480" tIns="72000" rIns="36000" bIns="36000" numCol="2" rtlCol="0" anchor="ctr">
            <a:noAutofit/>
          </a:bodyPr>
          <a:lstStyle>
            <a:lvl1pPr marL="0" marR="0" indent="0" algn="l" defTabSz="914400" rtl="0" eaLnBrk="1" fontAlgn="auto" latinLnBrk="0" hangingPunct="1">
              <a:lnSpc>
                <a:spcPct val="110000"/>
              </a:lnSpc>
              <a:spcBef>
                <a:spcPts val="0"/>
              </a:spcBef>
              <a:spcAft>
                <a:spcPts val="500"/>
              </a:spcAft>
              <a:buClrTx/>
              <a:buSzTx/>
              <a:buFont typeface="Arial" pitchFamily="34" charset="0"/>
              <a:buNone/>
              <a:tabLst/>
              <a:defRPr kumimoji="0" lang="de-DE" sz="1400" b="0" i="0" u="none" strike="noStrike" kern="1200" cap="none" spc="0" normalizeH="0" baseline="0" noProof="0">
                <a:ln>
                  <a:noFill/>
                </a:ln>
                <a:solidFill>
                  <a:schemeClr val="tx1"/>
                </a:solidFill>
                <a:effectLst/>
                <a:uLnTx/>
                <a:uFillTx/>
                <a:latin typeface="+mn-lt"/>
                <a:ea typeface="+mn-ea"/>
                <a:cs typeface="+mn-cs"/>
              </a:defRPr>
            </a:lvl1pPr>
            <a:lvl2pPr marL="180000" marR="0" indent="-180000" algn="l" defTabSz="914400" rtl="0" eaLnBrk="1" fontAlgn="auto" latinLnBrk="0" hangingPunct="1">
              <a:lnSpc>
                <a:spcPct val="110000"/>
              </a:lnSpc>
              <a:spcBef>
                <a:spcPts val="0"/>
              </a:spcBef>
              <a:spcAft>
                <a:spcPts val="500"/>
              </a:spcAft>
              <a:buClrTx/>
              <a:buSzTx/>
              <a:buFont typeface="Arial" pitchFamily="34" charset="0"/>
              <a:buChar char="•"/>
              <a:tabLst/>
              <a:defRPr kumimoji="0" lang="de-DE" sz="1400" b="0" i="0" u="none" strike="noStrike" kern="1200" cap="none" spc="0" normalizeH="0" baseline="0" noProof="0">
                <a:ln>
                  <a:noFill/>
                </a:ln>
                <a:solidFill>
                  <a:schemeClr val="tx1"/>
                </a:solidFill>
                <a:effectLst/>
                <a:uLnTx/>
                <a:uFillTx/>
                <a:latin typeface="+mn-lt"/>
                <a:ea typeface="+mn-ea"/>
                <a:cs typeface="+mn-cs"/>
              </a:defRPr>
            </a:lvl2pPr>
            <a:lvl3pPr marL="360000" marR="0" indent="-180000" algn="l" defTabSz="914400" rtl="0" eaLnBrk="1" fontAlgn="auto" latinLnBrk="0" hangingPunct="1">
              <a:lnSpc>
                <a:spcPct val="110000"/>
              </a:lnSpc>
              <a:spcBef>
                <a:spcPts val="0"/>
              </a:spcBef>
              <a:spcAft>
                <a:spcPts val="500"/>
              </a:spcAft>
              <a:buClr>
                <a:schemeClr val="tx1"/>
              </a:buClr>
              <a:buSzTx/>
              <a:buFont typeface="Arial" pitchFamily="34" charset="0"/>
              <a:buChar char="–"/>
              <a:tabLst/>
              <a:defRPr kumimoji="0" lang="de-DE" sz="1400" b="0" i="0" u="none" strike="noStrike" kern="1200" cap="none" spc="0" normalizeH="0" baseline="0" noProof="0">
                <a:ln>
                  <a:noFill/>
                </a:ln>
                <a:solidFill>
                  <a:schemeClr val="tx1"/>
                </a:solidFill>
                <a:effectLst/>
                <a:uLnTx/>
                <a:uFillTx/>
                <a:latin typeface="+mn-lt"/>
                <a:ea typeface="+mn-ea"/>
                <a:cs typeface="+mn-cs"/>
              </a:defRPr>
            </a:lvl3pPr>
            <a:lvl4pPr marL="540000" marR="0" indent="-180000" algn="l" defTabSz="914400" rtl="0" eaLnBrk="1" fontAlgn="auto" latinLnBrk="0" hangingPunct="1">
              <a:lnSpc>
                <a:spcPct val="110000"/>
              </a:lnSpc>
              <a:spcBef>
                <a:spcPts val="0"/>
              </a:spcBef>
              <a:spcAft>
                <a:spcPts val="500"/>
              </a:spcAft>
              <a:buClr>
                <a:schemeClr val="tx1"/>
              </a:buClr>
              <a:buSzTx/>
              <a:buFont typeface="Arial" pitchFamily="34" charset="0"/>
              <a:buChar char="–"/>
              <a:tabLst/>
              <a:defRPr kumimoji="0" lang="de-DE" sz="1400" b="0" i="0" u="none" strike="noStrike" kern="1200" cap="none" spc="0" normalizeH="0" baseline="0" noProof="0">
                <a:ln>
                  <a:noFill/>
                </a:ln>
                <a:solidFill>
                  <a:schemeClr val="tx1"/>
                </a:solidFill>
                <a:effectLst/>
                <a:uLnTx/>
                <a:uFillTx/>
                <a:latin typeface="+mn-lt"/>
                <a:ea typeface="+mn-ea"/>
                <a:cs typeface="+mn-cs"/>
              </a:defRPr>
            </a:lvl4pPr>
            <a:lvl5pPr marL="0" marR="0" indent="0" algn="l" defTabSz="914400" rtl="0" eaLnBrk="1" fontAlgn="auto" latinLnBrk="0" hangingPunct="1">
              <a:lnSpc>
                <a:spcPct val="100000"/>
              </a:lnSpc>
              <a:spcBef>
                <a:spcPts val="0"/>
              </a:spcBef>
              <a:spcAft>
                <a:spcPts val="1400"/>
              </a:spcAft>
              <a:buClr>
                <a:schemeClr val="tx1"/>
              </a:buClr>
              <a:buSzTx/>
              <a:buFontTx/>
              <a:buNone/>
              <a:tabLst/>
              <a:defRPr kumimoji="0" lang="en-US" sz="1800" b="1" i="0" u="none" strike="noStrike" kern="1200" cap="none" spc="0" normalizeH="0" baseline="0" noProof="0">
                <a:ln>
                  <a:noFill/>
                </a:ln>
                <a:solidFill>
                  <a:schemeClr val="tx1"/>
                </a:solidFill>
                <a:effectLst/>
                <a:uLnTx/>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08600" lvl="2" indent="-228600">
              <a:spcAft>
                <a:spcPts val="400"/>
              </a:spcAft>
              <a:buFont typeface="+mj-lt"/>
              <a:buAutoNum type="arabicPeriod"/>
            </a:pPr>
            <a:endParaRPr lang="en-US" sz="1200" dirty="0"/>
          </a:p>
          <a:p>
            <a:pPr marL="408600" lvl="2" indent="-228600">
              <a:spcAft>
                <a:spcPts val="400"/>
              </a:spcAft>
              <a:buFont typeface="+mj-lt"/>
              <a:buAutoNum type="arabicPeriod"/>
            </a:pPr>
            <a:endParaRPr lang="en-US" sz="1200" dirty="0"/>
          </a:p>
        </p:txBody>
      </p:sp>
      <p:sp>
        <p:nvSpPr>
          <p:cNvPr id="24" name="Rectangle 23"/>
          <p:cNvSpPr/>
          <p:nvPr/>
        </p:nvSpPr>
        <p:spPr>
          <a:xfrm>
            <a:off x="127550" y="8473424"/>
            <a:ext cx="6584398" cy="650238"/>
          </a:xfrm>
          <a:prstGeom prst="rect">
            <a:avLst/>
          </a:prstGeom>
          <a:solidFill>
            <a:schemeClr val="bg1">
              <a:lumMod val="95000"/>
            </a:schemeClr>
          </a:solidFill>
        </p:spPr>
        <p:txBody>
          <a:bodyPr wrap="square" anchor="ctr">
            <a:noAutofit/>
          </a:bodyPr>
          <a:lstStyle/>
          <a:p>
            <a:pPr marL="447675" indent="-87313" defTabSz="914377" fontAlgn="base">
              <a:spcBef>
                <a:spcPts val="400"/>
              </a:spcBef>
              <a:spcAft>
                <a:spcPct val="0"/>
              </a:spcAft>
              <a:buClr>
                <a:srgbClr val="C00000"/>
              </a:buClr>
            </a:pPr>
            <a:endParaRPr lang="en-US" sz="900" b="1" dirty="0">
              <a:solidFill>
                <a:prstClr val="black"/>
              </a:solidFill>
              <a:latin typeface="Delivery"/>
            </a:endParaRPr>
          </a:p>
          <a:p>
            <a:pPr marL="447675" indent="-87313" defTabSz="914377" fontAlgn="base">
              <a:spcBef>
                <a:spcPts val="400"/>
              </a:spcBef>
              <a:spcAft>
                <a:spcPct val="0"/>
              </a:spcAft>
              <a:buClr>
                <a:srgbClr val="C00000"/>
              </a:buClr>
            </a:pPr>
            <a:r>
              <a:rPr lang="en-US" sz="900" b="1" dirty="0">
                <a:solidFill>
                  <a:prstClr val="black"/>
                </a:solidFill>
                <a:latin typeface="Delivery"/>
              </a:rPr>
              <a:t>For additional information, please consult the Government websites below:</a:t>
            </a:r>
            <a:endParaRPr lang="pt-BR" sz="900" dirty="0">
              <a:latin typeface="Delivery" panose="020F0503020204020204" pitchFamily="34" charset="0"/>
              <a:ea typeface="Delivery" panose="020F0503020204020204" pitchFamily="34" charset="0"/>
              <a:cs typeface="Delivery" panose="020F0503020204020204" pitchFamily="34" charset="0"/>
            </a:endParaRPr>
          </a:p>
          <a:p>
            <a:pPr marL="571500" lvl="8" indent="-171450">
              <a:lnSpc>
                <a:spcPct val="107000"/>
              </a:lnSpc>
              <a:buFont typeface="Arial" panose="020B0604020202020204" pitchFamily="34" charset="0"/>
              <a:buChar char="•"/>
              <a:tabLst>
                <a:tab pos="457200" algn="l"/>
              </a:tabLst>
            </a:pPr>
            <a:r>
              <a:rPr lang="en-US" sz="900" dirty="0">
                <a:latin typeface="Delivery" panose="020F0503020204020204" pitchFamily="34" charset="0"/>
                <a:ea typeface="Delivery" panose="020F0503020204020204" pitchFamily="34" charset="0"/>
                <a:cs typeface="Delivery" panose="020F0503020204020204" pitchFamily="34" charset="0"/>
              </a:rPr>
              <a:t>EOs on CN: </a:t>
            </a:r>
            <a:r>
              <a:rPr lang="en-US" sz="900" dirty="0">
                <a:hlinkClick r:id="rId6"/>
              </a:rPr>
              <a:t>Imposing Duties to Address the Synthetic Opioid Supply Chain in the People's Republic of China – The White House</a:t>
            </a:r>
            <a:endParaRPr lang="en-US" sz="900" dirty="0">
              <a:latin typeface="Delivery" panose="020F0503020204020204" pitchFamily="34" charset="0"/>
              <a:ea typeface="Delivery" panose="020F0503020204020204" pitchFamily="34" charset="0"/>
              <a:cs typeface="Delivery" panose="020F0503020204020204" pitchFamily="34" charset="0"/>
            </a:endParaRPr>
          </a:p>
          <a:p>
            <a:pPr marL="571500" lvl="8" indent="-171450">
              <a:lnSpc>
                <a:spcPct val="107000"/>
              </a:lnSpc>
              <a:buFont typeface="Arial" panose="020B0604020202020204" pitchFamily="34" charset="0"/>
              <a:buChar char="•"/>
              <a:tabLst>
                <a:tab pos="457200" algn="l"/>
              </a:tabLst>
            </a:pPr>
            <a:r>
              <a:rPr lang="en-US" sz="900" dirty="0">
                <a:latin typeface="Delivery" panose="020F0503020204020204" pitchFamily="34" charset="0"/>
                <a:ea typeface="Delivery" panose="020F0503020204020204" pitchFamily="34" charset="0"/>
                <a:cs typeface="Delivery" panose="020F0503020204020204" pitchFamily="34" charset="0"/>
              </a:rPr>
              <a:t>How to navigate Section 301: </a:t>
            </a:r>
            <a:r>
              <a:rPr lang="en-US" sz="900" dirty="0">
                <a:hlinkClick r:id="rId7"/>
              </a:rPr>
              <a:t>How to Navigate the Section 301 Tariff Process | United States Trade Representative</a:t>
            </a:r>
            <a:endParaRPr lang="en-US" sz="900" dirty="0">
              <a:solidFill>
                <a:srgbClr val="0000FF"/>
              </a:solidFill>
              <a:latin typeface="Delivery"/>
            </a:endParaRPr>
          </a:p>
          <a:p>
            <a:pPr marL="360362" defTabSz="914377" fontAlgn="base">
              <a:spcBef>
                <a:spcPts val="400"/>
              </a:spcBef>
              <a:spcAft>
                <a:spcPct val="0"/>
              </a:spcAft>
              <a:buClr>
                <a:srgbClr val="C00000"/>
              </a:buClr>
            </a:pPr>
            <a:endParaRPr lang="en-US" sz="900" dirty="0">
              <a:latin typeface="Delivery"/>
            </a:endParaRPr>
          </a:p>
        </p:txBody>
      </p:sp>
      <p:grpSp>
        <p:nvGrpSpPr>
          <p:cNvPr id="57" name="Group 56">
            <a:extLst>
              <a:ext uri="{FF2B5EF4-FFF2-40B4-BE49-F238E27FC236}">
                <a16:creationId xmlns:a16="http://schemas.microsoft.com/office/drawing/2014/main" id="{8D0BA5FD-7641-44BC-9772-8CEAFC493B5B}"/>
              </a:ext>
            </a:extLst>
          </p:cNvPr>
          <p:cNvGrpSpPr/>
          <p:nvPr/>
        </p:nvGrpSpPr>
        <p:grpSpPr>
          <a:xfrm>
            <a:off x="120782" y="7425267"/>
            <a:ext cx="6569221" cy="1026604"/>
            <a:chOff x="3587489" y="7294612"/>
            <a:chExt cx="3108960" cy="773720"/>
          </a:xfrm>
        </p:grpSpPr>
        <p:cxnSp>
          <p:nvCxnSpPr>
            <p:cNvPr id="62" name="Straight Connector 61"/>
            <p:cNvCxnSpPr/>
            <p:nvPr/>
          </p:nvCxnSpPr>
          <p:spPr bwMode="auto">
            <a:xfrm>
              <a:off x="3587489" y="7294612"/>
              <a:ext cx="3108960" cy="0"/>
            </a:xfrm>
            <a:prstGeom prst="line">
              <a:avLst/>
            </a:prstGeom>
            <a:solidFill>
              <a:schemeClr val="bg1"/>
            </a:solidFill>
            <a:ln w="19050" cap="flat" cmpd="sng" algn="ctr">
              <a:solidFill>
                <a:schemeClr val="accent3"/>
              </a:solidFill>
              <a:prstDash val="solid"/>
              <a:round/>
              <a:headEnd type="none" w="med" len="med"/>
              <a:tailEnd type="none"/>
            </a:ln>
            <a:effectLst/>
          </p:spPr>
        </p:cxnSp>
        <p:cxnSp>
          <p:nvCxnSpPr>
            <p:cNvPr id="63" name="Straight Connector 62"/>
            <p:cNvCxnSpPr/>
            <p:nvPr/>
          </p:nvCxnSpPr>
          <p:spPr bwMode="auto">
            <a:xfrm>
              <a:off x="3587489" y="8068332"/>
              <a:ext cx="3108960" cy="0"/>
            </a:xfrm>
            <a:prstGeom prst="line">
              <a:avLst/>
            </a:prstGeom>
            <a:solidFill>
              <a:schemeClr val="bg1"/>
            </a:solidFill>
            <a:ln w="19050" cap="flat" cmpd="sng" algn="ctr">
              <a:solidFill>
                <a:schemeClr val="accent3"/>
              </a:solidFill>
              <a:prstDash val="solid"/>
              <a:round/>
              <a:headEnd type="none" w="med" len="med"/>
              <a:tailEnd type="none"/>
            </a:ln>
            <a:effectLst/>
          </p:spPr>
        </p:cxnSp>
      </p:grpSp>
      <p:graphicFrame>
        <p:nvGraphicFramePr>
          <p:cNvPr id="20" name="Object 19" hidden="1"/>
          <p:cNvGraphicFramePr>
            <a:graphicFrameLocks noChangeAspect="1"/>
          </p:cNvGraphicFramePr>
          <p:nvPr>
            <p:custDataLst>
              <p:tags r:id="rId2"/>
            </p:custDataLst>
            <p:extLst>
              <p:ext uri="{D42A27DB-BD31-4B8C-83A1-F6EECF244321}">
                <p14:modId xmlns:p14="http://schemas.microsoft.com/office/powerpoint/2010/main" val="319690610"/>
              </p:ext>
            </p:extLst>
          </p:nvPr>
        </p:nvGraphicFramePr>
        <p:xfrm>
          <a:off x="-3172704" y="2296"/>
          <a:ext cx="2292" cy="2292"/>
        </p:xfrm>
        <a:graphic>
          <a:graphicData uri="http://schemas.openxmlformats.org/presentationml/2006/ole">
            <mc:AlternateContent xmlns:mc="http://schemas.openxmlformats.org/markup-compatibility/2006">
              <mc:Choice xmlns:v="urn:schemas-microsoft-com:vml" Requires="v">
                <p:oleObj name="think-cell Slide" r:id="rId8" imgW="270" imgH="270" progId="TCLayout.ActiveDocument.1">
                  <p:embed/>
                </p:oleObj>
              </mc:Choice>
              <mc:Fallback>
                <p:oleObj name="think-cell Slide" r:id="rId8" imgW="270" imgH="270" progId="TCLayout.ActiveDocument.1">
                  <p:embed/>
                  <p:pic>
                    <p:nvPicPr>
                      <p:cNvPr id="20" name="Object 19" hidden="1"/>
                      <p:cNvPicPr/>
                      <p:nvPr/>
                    </p:nvPicPr>
                    <p:blipFill>
                      <a:blip r:embed="rId9"/>
                      <a:stretch>
                        <a:fillRect/>
                      </a:stretch>
                    </p:blipFill>
                    <p:spPr>
                      <a:xfrm>
                        <a:off x="-3172704" y="2296"/>
                        <a:ext cx="2292" cy="2292"/>
                      </a:xfrm>
                      <a:prstGeom prst="rect">
                        <a:avLst/>
                      </a:prstGeom>
                    </p:spPr>
                  </p:pic>
                </p:oleObj>
              </mc:Fallback>
            </mc:AlternateContent>
          </a:graphicData>
        </a:graphic>
      </p:graphicFrame>
      <p:sp>
        <p:nvSpPr>
          <p:cNvPr id="3" name="Rectangle 2" hidden="1"/>
          <p:cNvSpPr/>
          <p:nvPr>
            <p:custDataLst>
              <p:tags r:id="rId3"/>
            </p:custDataLst>
          </p:nvPr>
        </p:nvSpPr>
        <p:spPr bwMode="auto">
          <a:xfrm>
            <a:off x="-3175000" y="0"/>
            <a:ext cx="229306" cy="229306"/>
          </a:xfrm>
          <a:prstGeom prst="rect">
            <a:avLst/>
          </a:prstGeom>
          <a:solidFill>
            <a:schemeClr val="bg2"/>
          </a:solidFill>
          <a:ln w="12700" cap="flat" cmpd="sng" algn="ctr">
            <a:noFill/>
            <a:prstDash val="solid"/>
            <a:round/>
            <a:headEnd type="none" w="med" len="med"/>
            <a:tailEnd type="none" w="med" len="med"/>
          </a:ln>
          <a:effectLst/>
        </p:spPr>
        <p:txBody>
          <a:bodyPr vert="horz" wrap="none" lIns="0" tIns="0" rIns="0" bIns="0" numCol="1" rtlCol="0" anchor="t" anchorCtr="0" compatLnSpc="1">
            <a:prstTxWarp prst="textNoShape">
              <a:avLst/>
            </a:prstTxWarp>
          </a:bodyPr>
          <a:lstStyle/>
          <a:p>
            <a:pPr defTabSz="1437702" eaLnBrk="0" fontAlgn="base">
              <a:spcBef>
                <a:spcPct val="0"/>
              </a:spcBef>
              <a:spcAft>
                <a:spcPct val="0"/>
              </a:spcAft>
            </a:pPr>
            <a:endParaRPr lang="de-DE" sz="2889" dirty="0" err="1">
              <a:solidFill>
                <a:schemeClr val="tx1"/>
              </a:solidFill>
              <a:latin typeface="Delivery" panose="020F0503020204020204" pitchFamily="34" charset="0"/>
              <a:sym typeface="Arial" panose="020B0604020202020204" pitchFamily="34" charset="0"/>
            </a:endParaRPr>
          </a:p>
        </p:txBody>
      </p:sp>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06537" y="9385153"/>
            <a:ext cx="1200150" cy="238125"/>
          </a:xfrm>
          <a:prstGeom prst="rect">
            <a:avLst/>
          </a:prstGeom>
        </p:spPr>
      </p:pic>
      <p:sp>
        <p:nvSpPr>
          <p:cNvPr id="6" name="TextBox 5"/>
          <p:cNvSpPr txBox="1"/>
          <p:nvPr/>
        </p:nvSpPr>
        <p:spPr>
          <a:xfrm>
            <a:off x="186203" y="388001"/>
            <a:ext cx="6454476" cy="5078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100" b="1" i="0" u="none" strike="noStrike" cap="none" spc="0" normalizeH="0" baseline="0" dirty="0">
                <a:ln>
                  <a:noFill/>
                </a:ln>
                <a:solidFill>
                  <a:srgbClr val="C00000"/>
                </a:solidFill>
                <a:effectLst/>
                <a:uFillTx/>
                <a:latin typeface="Delivery" panose="020F0503020204020204" pitchFamily="34" charset="0"/>
                <a:sym typeface="Arial"/>
              </a:rPr>
              <a:t>DHL EXPRESS </a:t>
            </a:r>
          </a:p>
          <a:p>
            <a:pPr marL="0" marR="0" indent="0" algn="l" defTabSz="914400" rtl="0" fontAlgn="auto" latinLnBrk="0" hangingPunct="0">
              <a:lnSpc>
                <a:spcPct val="100000"/>
              </a:lnSpc>
              <a:spcBef>
                <a:spcPts val="0"/>
              </a:spcBef>
              <a:spcAft>
                <a:spcPts val="0"/>
              </a:spcAft>
              <a:buClrTx/>
              <a:buSzTx/>
              <a:buFontTx/>
              <a:buNone/>
              <a:tabLst/>
            </a:pPr>
            <a:r>
              <a:rPr lang="en-US" sz="2200" b="1" dirty="0">
                <a:solidFill>
                  <a:srgbClr val="C00000"/>
                </a:solidFill>
                <a:latin typeface="Delivery" panose="020F0503020204020204" pitchFamily="34" charset="0"/>
              </a:rPr>
              <a:t>2025 US </a:t>
            </a:r>
            <a:r>
              <a:rPr kumimoji="0" lang="en-US" sz="2200" b="1" i="0" u="none" strike="noStrike" cap="none" spc="0" normalizeH="0" baseline="0" dirty="0">
                <a:ln>
                  <a:noFill/>
                </a:ln>
                <a:solidFill>
                  <a:srgbClr val="C00000"/>
                </a:solidFill>
                <a:effectLst/>
                <a:uFillTx/>
                <a:latin typeface="Delivery" panose="020F0503020204020204" pitchFamily="34" charset="0"/>
                <a:sym typeface="Arial"/>
              </a:rPr>
              <a:t>REGULATORY </a:t>
            </a:r>
            <a:r>
              <a:rPr lang="en-US" sz="2200" b="1" dirty="0">
                <a:solidFill>
                  <a:srgbClr val="C00000"/>
                </a:solidFill>
                <a:latin typeface="Delivery" panose="020F0503020204020204" pitchFamily="34" charset="0"/>
              </a:rPr>
              <a:t>CHANGES</a:t>
            </a:r>
          </a:p>
        </p:txBody>
      </p:sp>
      <p:sp>
        <p:nvSpPr>
          <p:cNvPr id="21" name="Rectangle 20"/>
          <p:cNvSpPr/>
          <p:nvPr/>
        </p:nvSpPr>
        <p:spPr>
          <a:xfrm>
            <a:off x="149495" y="1236232"/>
            <a:ext cx="6562453" cy="27432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Autofit/>
          </a:bodyPr>
          <a:lstStyle/>
          <a:p>
            <a:r>
              <a:rPr lang="en-US" sz="1000" b="1" dirty="0">
                <a:solidFill>
                  <a:schemeClr val="tx1"/>
                </a:solidFill>
                <a:latin typeface="Delivery" panose="020F0503020204020204" pitchFamily="34" charset="0"/>
              </a:rPr>
              <a:t>US CUSTOMS REGULATORY CHANGES OVERVIEW</a:t>
            </a:r>
          </a:p>
        </p:txBody>
      </p:sp>
      <p:sp>
        <p:nvSpPr>
          <p:cNvPr id="22" name="Rectangle 21"/>
          <p:cNvSpPr/>
          <p:nvPr/>
        </p:nvSpPr>
        <p:spPr>
          <a:xfrm>
            <a:off x="559077" y="1533370"/>
            <a:ext cx="6134540" cy="1287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0" bIns="36000" rtlCol="0" anchor="t">
            <a:noAutofit/>
          </a:bodyPr>
          <a:lstStyle/>
          <a:p>
            <a:pPr marL="0" marR="0" algn="just">
              <a:spcBef>
                <a:spcPts val="0"/>
              </a:spcBef>
            </a:pP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On February 1, 2025, U.S. President Trump signed an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Executive Order (EO) to impose additional tariffs on products with country of origin (COO) China and Hong Kong (Country of Origin means country of manufacture)</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invoking emergency economic powers under the </a:t>
            </a:r>
            <a:r>
              <a:rPr lang="en-US" sz="900" dirty="0">
                <a:solidFill>
                  <a:srgbClr val="222222"/>
                </a:solidFill>
                <a:effectLst/>
                <a:latin typeface="Delivery" panose="020F0503020204020204" pitchFamily="34" charset="0"/>
                <a:ea typeface="Delivery" panose="020F0503020204020204" pitchFamily="34" charset="0"/>
                <a:cs typeface="Delivery" panose="020F0503020204020204" pitchFamily="34" charset="0"/>
              </a:rPr>
              <a:t>International Emergency Economic Powers Act (IEEPA) with an effective date of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12:01 a.m. Eastern time on February 4, 2025</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The EO also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suspends De Minimis (DM) treatment</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for all products with COO China and Hong Kong impacted by these actions. Further,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no duty drawback</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shall be available with respect to the duties imposed under IEEPA.</a:t>
            </a:r>
          </a:p>
          <a:p>
            <a:pPr marL="0" marR="0" algn="just">
              <a:spcBef>
                <a:spcPts val="0"/>
              </a:spcBef>
            </a:pP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Note: U.S. President Trump also signed two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Executive Orders (EO) to impose additional tariffs on products with country of origin (COO) Canada and Mexico. However, </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On February 3, 2025, U.S. President Trump </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suspended the Canada and Mexico EOs provisions until March 4, 2025</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a:t>
            </a:r>
          </a:p>
          <a:p>
            <a:pPr marL="0" marR="0" algn="just">
              <a:spcBef>
                <a:spcPts val="0"/>
              </a:spcBef>
              <a:spcAft>
                <a:spcPts val="600"/>
              </a:spcAft>
            </a:pPr>
            <a:endPar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endParaRPr>
          </a:p>
          <a:p>
            <a:pPr marR="0" lvl="2" indent="0" algn="just">
              <a:spcBef>
                <a:spcPts val="0"/>
              </a:spcBef>
            </a:pPr>
            <a:endParaRPr lang="en-US" sz="900" dirty="0">
              <a:solidFill>
                <a:schemeClr val="tx1"/>
              </a:solidFill>
              <a:effectLst/>
              <a:latin typeface="Delivery" panose="020F0503020204020204" pitchFamily="34" charset="0"/>
              <a:ea typeface="Delivery" panose="020F0503020204020204" pitchFamily="34" charset="0"/>
              <a:cs typeface="Delivery" panose="020F0503020204020204" pitchFamily="34" charset="0"/>
            </a:endParaRPr>
          </a:p>
        </p:txBody>
      </p:sp>
      <p:sp>
        <p:nvSpPr>
          <p:cNvPr id="48" name="TextBox 47"/>
          <p:cNvSpPr txBox="1"/>
          <p:nvPr/>
        </p:nvSpPr>
        <p:spPr>
          <a:xfrm>
            <a:off x="198675" y="9145214"/>
            <a:ext cx="4981304"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algn="just"/>
            <a:r>
              <a:rPr lang="en-US" sz="600" b="1" dirty="0">
                <a:latin typeface="Delivery" panose="020F0503020204020204" pitchFamily="34" charset="0"/>
              </a:rPr>
              <a:t>DISCLAIMER</a:t>
            </a:r>
          </a:p>
          <a:p>
            <a:pPr algn="just"/>
            <a:r>
              <a:rPr lang="en-US" sz="600" dirty="0">
                <a:latin typeface="Delivery" panose="020F0503020204020204" pitchFamily="34" charset="0"/>
              </a:rPr>
              <a:t>While we have made every attempt to ensure that the information contained herein has been obtained, produced and processed from sources believed to be reliable, no warranty, express or implied, is made regarding the accuracy, adequacy, completeness, legality, reliability or usefulness of such information. All information contained herein is provided on an "as is" basis. In no event will DHL Express, its related partnerships or corporations under the Deutsche Post DHL Group, or the partners, agents or employees thereof be liable to you or anyone else for any decision made or action taken in reliance on the information contained herein or for any consequential, special or similar damages, even if advised of the possibility of such damages.</a:t>
            </a:r>
          </a:p>
        </p:txBody>
      </p:sp>
      <p:pic>
        <p:nvPicPr>
          <p:cNvPr id="150530" name="Picture 2" descr="https://www.dhl-eucustoms.com/assets/img/section-icon.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71162" y="1726733"/>
            <a:ext cx="376680" cy="49539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179979" y="1071235"/>
            <a:ext cx="1520405"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r" defTabSz="914400" rtl="0" fontAlgn="auto" latinLnBrk="0" hangingPunct="0">
              <a:lnSpc>
                <a:spcPct val="100000"/>
              </a:lnSpc>
              <a:spcBef>
                <a:spcPts val="0"/>
              </a:spcBef>
              <a:spcAft>
                <a:spcPts val="0"/>
              </a:spcAft>
              <a:buClrTx/>
              <a:buSzTx/>
              <a:buFontTx/>
              <a:buNone/>
              <a:tabLst/>
            </a:pPr>
            <a:r>
              <a:rPr kumimoji="0" lang="en-US" sz="800" b="0" i="1" u="none" strike="noStrike" cap="none" spc="0" normalizeH="0" baseline="0" dirty="0">
                <a:ln>
                  <a:noFill/>
                </a:ln>
                <a:solidFill>
                  <a:schemeClr val="tx1"/>
                </a:solidFill>
                <a:effectLst/>
                <a:uFillTx/>
                <a:latin typeface="Delivery" panose="020F0503020204020204" pitchFamily="34" charset="0"/>
                <a:sym typeface="Arial"/>
              </a:rPr>
              <a:t>Last Update: February 4</a:t>
            </a:r>
            <a:r>
              <a:rPr lang="en-US" sz="800" i="1" dirty="0">
                <a:solidFill>
                  <a:schemeClr val="tx1"/>
                </a:solidFill>
                <a:latin typeface="Delivery" panose="020F0503020204020204" pitchFamily="34" charset="0"/>
              </a:rPr>
              <a:t>, 2025</a:t>
            </a:r>
            <a:endParaRPr kumimoji="0" lang="en-US" sz="800" b="0" i="1" u="none" strike="noStrike" cap="none" spc="0" normalizeH="0" baseline="0" dirty="0">
              <a:ln>
                <a:noFill/>
              </a:ln>
              <a:solidFill>
                <a:schemeClr val="tx1"/>
              </a:solidFill>
              <a:effectLst/>
              <a:uFillTx/>
              <a:latin typeface="Delivery" panose="020F0503020204020204" pitchFamily="34" charset="0"/>
              <a:sym typeface="Arial"/>
            </a:endParaRPr>
          </a:p>
        </p:txBody>
      </p:sp>
      <p:sp>
        <p:nvSpPr>
          <p:cNvPr id="52" name="Rectangle 51"/>
          <p:cNvSpPr/>
          <p:nvPr/>
        </p:nvSpPr>
        <p:spPr>
          <a:xfrm>
            <a:off x="110400" y="3107990"/>
            <a:ext cx="6562453" cy="1314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0" bIns="36000" rtlCol="0" anchor="t">
            <a:noAutofit/>
          </a:bodyPr>
          <a:lstStyle/>
          <a:p>
            <a:pPr marL="0" marR="0" algn="just">
              <a:spcBef>
                <a:spcPts val="0"/>
              </a:spcBef>
              <a:spcAft>
                <a:spcPts val="600"/>
              </a:spcAft>
            </a:pPr>
            <a:r>
              <a:rPr lang="en-US" sz="900" b="1" dirty="0">
                <a:solidFill>
                  <a:srgbClr val="000000"/>
                </a:solidFill>
                <a:latin typeface="Delivery" panose="020F0503020204020204" pitchFamily="34" charset="0"/>
                <a:ea typeface="Delivery" panose="020F0503020204020204" pitchFamily="34" charset="0"/>
                <a:cs typeface="Delivery" panose="020F0503020204020204" pitchFamily="34" charset="0"/>
              </a:rPr>
              <a:t>A</a:t>
            </a: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ll products with COO China and Hong Kong, regardless of where they are shipped from, will no longer be eligible for DM</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entry and require informal or formal entry processing. These products will be subject to import customs duties based on the Harmonized Tariff Schedule of the United States (HTSUS) (10 digits), which may include up to three different duties, including General duty rate (majority range from 2.5% to 6%), Section 301 (range from 7.5% to 100%), and the newly implemented IEEPA (10%).</a:t>
            </a:r>
          </a:p>
          <a:p>
            <a:pPr marL="0" marR="0" algn="just">
              <a:spcBef>
                <a:spcPts val="0"/>
              </a:spcBef>
              <a:spcAft>
                <a:spcPts val="600"/>
              </a:spcAft>
            </a:pPr>
            <a:r>
              <a:rPr lang="en-US" sz="900" b="1" u="sng"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Exclusions:</a:t>
            </a: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 The following products with COO CN/HK are exempted from the additional duties under IEEPA EO. However, these products must be processed through informal/formal entry, according to the appropriate HTSUS: 1.- Donations, 2.- informational materials (publications, films, posters, phonograph records, photographs, microfilms, CDs)  </a:t>
            </a:r>
          </a:p>
          <a:p>
            <a:pPr marL="0" marR="0" algn="ctr">
              <a:spcBef>
                <a:spcPts val="0"/>
              </a:spcBef>
              <a:spcAft>
                <a:spcPts val="600"/>
              </a:spcAft>
            </a:pPr>
            <a:r>
              <a:rPr lang="en-US" sz="9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Summary of changes for shipments containing products with COO CN/HK</a:t>
            </a:r>
            <a:endPar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endParaRPr>
          </a:p>
          <a:p>
            <a:pPr defTabSz="914377">
              <a:spcBef>
                <a:spcPts val="300"/>
              </a:spcBef>
            </a:pPr>
            <a:endParaRPr lang="en-US" sz="900" dirty="0">
              <a:solidFill>
                <a:schemeClr val="tx1"/>
              </a:solidFill>
              <a:effectLst/>
              <a:latin typeface="Delivery" panose="020F0503020204020204" pitchFamily="34" charset="0"/>
              <a:ea typeface="Calibri" panose="020F0502020204030204" pitchFamily="34" charset="0"/>
              <a:cs typeface="Arial" panose="020B0604020202020204" pitchFamily="34" charset="0"/>
            </a:endParaRPr>
          </a:p>
        </p:txBody>
      </p:sp>
      <p:sp>
        <p:nvSpPr>
          <p:cNvPr id="17" name="Rectangle 16"/>
          <p:cNvSpPr/>
          <p:nvPr/>
        </p:nvSpPr>
        <p:spPr>
          <a:xfrm>
            <a:off x="611543" y="7440062"/>
            <a:ext cx="6145684" cy="1061829"/>
          </a:xfrm>
          <a:prstGeom prst="rect">
            <a:avLst/>
          </a:prstGeom>
        </p:spPr>
        <p:txBody>
          <a:bodyPr wrap="square">
            <a:spAutoFit/>
          </a:bodyPr>
          <a:lstStyle/>
          <a:p>
            <a:pPr defTabSz="914377"/>
            <a:r>
              <a:rPr lang="en-US" sz="900" b="1" dirty="0">
                <a:solidFill>
                  <a:prstClr val="black"/>
                </a:solidFill>
                <a:latin typeface="Delivery" panose="020F0503020204020204" pitchFamily="34" charset="0"/>
              </a:rPr>
              <a:t>IMPORTANT</a:t>
            </a:r>
          </a:p>
          <a:p>
            <a:pPr marL="171450" indent="-171450" defTabSz="914377">
              <a:buFont typeface="Wingdings" panose="05000000000000000000" pitchFamily="2" charset="2"/>
              <a:buChar char="§"/>
            </a:pPr>
            <a:r>
              <a:rPr lang="en-US" sz="900" dirty="0">
                <a:latin typeface="Delivery" panose="020F0503020204020204" pitchFamily="34" charset="0"/>
                <a:ea typeface="Delivery" panose="020F0503020204020204" pitchFamily="34" charset="0"/>
                <a:cs typeface="Delivery" panose="020F0503020204020204" pitchFamily="34" charset="0"/>
              </a:rPr>
              <a:t>Shipper must provide complete and accurate Commercial Invoice data for all products, including detailed goods description, to the extent possible the HTSUS classification (10-digit), country of origin of the goods (where goods are manufactured), and ultimate consignee’s Tax ID/social security number (for shipments above $250). This information shall ideally be provided when creating the shipment via the DHL Electronic Shipping solutions/integrations.</a:t>
            </a:r>
          </a:p>
          <a:p>
            <a:pPr marL="171450" indent="-171450" defTabSz="914377">
              <a:buFont typeface="Wingdings" panose="05000000000000000000" pitchFamily="2" charset="2"/>
              <a:buChar char="§"/>
            </a:pPr>
            <a:r>
              <a:rPr lang="en-US" sz="900"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This is a fluid situation subject to change at any time. DHL monitors any relevant information to maintain all parties updated.</a:t>
            </a:r>
          </a:p>
        </p:txBody>
      </p:sp>
      <p:grpSp>
        <p:nvGrpSpPr>
          <p:cNvPr id="67" name="Group 52"/>
          <p:cNvGrpSpPr>
            <a:grpSpLocks/>
          </p:cNvGrpSpPr>
          <p:nvPr>
            <p:custDataLst>
              <p:tags r:id="rId4"/>
            </p:custDataLst>
          </p:nvPr>
        </p:nvGrpSpPr>
        <p:grpSpPr bwMode="auto">
          <a:xfrm>
            <a:off x="219178" y="8731127"/>
            <a:ext cx="280647" cy="279041"/>
            <a:chOff x="3485" y="1384"/>
            <a:chExt cx="381" cy="583"/>
          </a:xfrm>
        </p:grpSpPr>
        <p:sp>
          <p:nvSpPr>
            <p:cNvPr id="68" name="AutoShape 53"/>
            <p:cNvSpPr>
              <a:spLocks noChangeArrowheads="1"/>
            </p:cNvSpPr>
            <p:nvPr/>
          </p:nvSpPr>
          <p:spPr bwMode="gray">
            <a:xfrm>
              <a:off x="3485" y="1384"/>
              <a:ext cx="245" cy="583"/>
            </a:xfrm>
            <a:prstGeom prst="chevron">
              <a:avLst>
                <a:gd name="adj" fmla="val 52972"/>
              </a:avLst>
            </a:prstGeom>
            <a:solidFill>
              <a:srgbClr val="C0C0C0"/>
            </a:solidFill>
            <a:ln w="9525" algn="ctr">
              <a:solidFill>
                <a:srgbClr val="FFFFFF"/>
              </a:solidFill>
              <a:miter lim="800000"/>
              <a:headEnd/>
              <a:tailEnd/>
            </a:ln>
          </p:spPr>
          <p:txBody>
            <a:bodyPr lIns="192000" tIns="192000" rIns="192000" bIns="192000" anchor="ctr"/>
            <a:lstStyle/>
            <a:p>
              <a:pPr defTabSz="1219170">
                <a:defRPr/>
              </a:pPr>
              <a:endParaRPr lang="en-US" sz="2400" kern="0" dirty="0">
                <a:solidFill>
                  <a:srgbClr val="000000"/>
                </a:solidFill>
                <a:latin typeface="Delivery" panose="020F0503020204020204" pitchFamily="34" charset="0"/>
              </a:endParaRPr>
            </a:p>
          </p:txBody>
        </p:sp>
        <p:sp>
          <p:nvSpPr>
            <p:cNvPr id="70" name="AutoShape 54"/>
            <p:cNvSpPr>
              <a:spLocks noChangeArrowheads="1"/>
            </p:cNvSpPr>
            <p:nvPr/>
          </p:nvSpPr>
          <p:spPr bwMode="gray">
            <a:xfrm>
              <a:off x="3621" y="1384"/>
              <a:ext cx="245" cy="583"/>
            </a:xfrm>
            <a:prstGeom prst="chevron">
              <a:avLst>
                <a:gd name="adj" fmla="val 52972"/>
              </a:avLst>
            </a:prstGeom>
            <a:solidFill>
              <a:srgbClr val="FFCC00"/>
            </a:solidFill>
            <a:ln w="9525" algn="ctr">
              <a:solidFill>
                <a:srgbClr val="FFFFFF"/>
              </a:solidFill>
              <a:miter lim="800000"/>
              <a:headEnd/>
              <a:tailEnd/>
            </a:ln>
          </p:spPr>
          <p:txBody>
            <a:bodyPr lIns="192000" tIns="192000" rIns="192000" bIns="192000" anchor="ctr"/>
            <a:lstStyle/>
            <a:p>
              <a:pPr defTabSz="1219170">
                <a:defRPr/>
              </a:pPr>
              <a:endParaRPr lang="en-US" sz="2400" kern="0" dirty="0">
                <a:solidFill>
                  <a:srgbClr val="000000"/>
                </a:solidFill>
                <a:latin typeface="Delivery" panose="020F0503020204020204" pitchFamily="34" charset="0"/>
              </a:endParaRPr>
            </a:p>
          </p:txBody>
        </p:sp>
      </p:grpSp>
      <p:sp>
        <p:nvSpPr>
          <p:cNvPr id="35" name="Rectangle 34"/>
          <p:cNvSpPr/>
          <p:nvPr/>
        </p:nvSpPr>
        <p:spPr>
          <a:xfrm>
            <a:off x="198675" y="1034978"/>
            <a:ext cx="778983" cy="174194"/>
          </a:xfrm>
          <a:prstGeom prst="rect">
            <a:avLst/>
          </a:prstGeom>
          <a:solidFill>
            <a:srgbClr val="C000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000" tIns="36000" rIns="36000" bIns="36000" numCol="1" spcCol="38100" rtlCol="0" anchor="ctr">
            <a:noAutofit/>
          </a:bodyPr>
          <a:lstStyle/>
          <a:p>
            <a:pPr marL="0" marR="0" indent="0" defTabSz="914400" rtl="0" fontAlgn="auto" latinLnBrk="0" hangingPunct="0">
              <a:lnSpc>
                <a:spcPct val="100000"/>
              </a:lnSpc>
              <a:spcBef>
                <a:spcPts val="0"/>
              </a:spcBef>
              <a:spcAft>
                <a:spcPts val="0"/>
              </a:spcAft>
              <a:buClrTx/>
              <a:buSzTx/>
              <a:buFontTx/>
              <a:buNone/>
              <a:tabLst/>
            </a:pPr>
            <a:r>
              <a:rPr kumimoji="0" lang="en-AU" sz="1100" b="1" i="0" u="none" strike="noStrike" cap="none" spc="0" normalizeH="0" baseline="0" dirty="0">
                <a:ln>
                  <a:noFill/>
                </a:ln>
                <a:solidFill>
                  <a:schemeClr val="bg1"/>
                </a:solidFill>
                <a:effectLst/>
                <a:uFillTx/>
                <a:latin typeface="Delivery" panose="020F0503020204020204" pitchFamily="34" charset="0"/>
                <a:sym typeface="Arial"/>
              </a:rPr>
              <a:t>OVERVIEW</a:t>
            </a:r>
          </a:p>
        </p:txBody>
      </p:sp>
      <p:pic>
        <p:nvPicPr>
          <p:cNvPr id="10" name="Picture 69" descr="exclamation Icon 138562">
            <a:extLst>
              <a:ext uri="{FF2B5EF4-FFF2-40B4-BE49-F238E27FC236}">
                <a16:creationId xmlns:a16="http://schemas.microsoft.com/office/drawing/2014/main" id="{391A5CE9-AFE2-689E-5B12-393ED89A298E}"/>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71162" y="7688158"/>
            <a:ext cx="479072" cy="47907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61F4F02F-B88C-F0A4-0A87-07CC0085E836}"/>
              </a:ext>
            </a:extLst>
          </p:cNvPr>
          <p:cNvGraphicFramePr>
            <a:graphicFrameLocks noGrp="1"/>
          </p:cNvGraphicFramePr>
          <p:nvPr>
            <p:extLst>
              <p:ext uri="{D42A27DB-BD31-4B8C-83A1-F6EECF244321}">
                <p14:modId xmlns:p14="http://schemas.microsoft.com/office/powerpoint/2010/main" val="1624487630"/>
              </p:ext>
            </p:extLst>
          </p:nvPr>
        </p:nvGraphicFramePr>
        <p:xfrm>
          <a:off x="171162" y="4437669"/>
          <a:ext cx="6484559" cy="2907974"/>
        </p:xfrm>
        <a:graphic>
          <a:graphicData uri="http://schemas.openxmlformats.org/drawingml/2006/table">
            <a:tbl>
              <a:tblPr firstRow="1" firstCol="1" bandRow="1"/>
              <a:tblGrid>
                <a:gridCol w="1367815">
                  <a:extLst>
                    <a:ext uri="{9D8B030D-6E8A-4147-A177-3AD203B41FA5}">
                      <a16:colId xmlns:a16="http://schemas.microsoft.com/office/drawing/2014/main" val="3016379234"/>
                    </a:ext>
                  </a:extLst>
                </a:gridCol>
                <a:gridCol w="2618661">
                  <a:extLst>
                    <a:ext uri="{9D8B030D-6E8A-4147-A177-3AD203B41FA5}">
                      <a16:colId xmlns:a16="http://schemas.microsoft.com/office/drawing/2014/main" val="2002376562"/>
                    </a:ext>
                  </a:extLst>
                </a:gridCol>
                <a:gridCol w="2498083">
                  <a:extLst>
                    <a:ext uri="{9D8B030D-6E8A-4147-A177-3AD203B41FA5}">
                      <a16:colId xmlns:a16="http://schemas.microsoft.com/office/drawing/2014/main" val="1248947301"/>
                    </a:ext>
                  </a:extLst>
                </a:gridCol>
              </a:tblGrid>
              <a:tr h="322916">
                <a:tc>
                  <a:txBody>
                    <a:bodyPr/>
                    <a:lstStyle/>
                    <a:p>
                      <a:pPr marL="0" marR="0" algn="ctr">
                        <a:lnSpc>
                          <a:spcPct val="107000"/>
                        </a:lnSpc>
                        <a:spcBef>
                          <a:spcPts val="0"/>
                        </a:spcBef>
                        <a:spcAft>
                          <a:spcPts val="0"/>
                        </a:spcAft>
                      </a:pPr>
                      <a:r>
                        <a:rPr lang="en-US" sz="8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Shipments Containing Products with COO CN/HK</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800" b="1" dirty="0">
                          <a:solidFill>
                            <a:srgbClr val="000000"/>
                          </a:solidFill>
                          <a:effectLst/>
                          <a:latin typeface="Delivery" panose="020F0503020204020204" pitchFamily="34" charset="0"/>
                          <a:ea typeface="Delivery" panose="020F0503020204020204" pitchFamily="34" charset="0"/>
                          <a:cs typeface="Delivery" panose="020F0503020204020204" pitchFamily="34" charset="0"/>
                        </a:rPr>
                        <a:t>Before</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800" b="1">
                          <a:solidFill>
                            <a:srgbClr val="000000"/>
                          </a:solidFill>
                          <a:effectLst/>
                          <a:latin typeface="Delivery" panose="020F0503020204020204" pitchFamily="34" charset="0"/>
                          <a:ea typeface="Delivery" panose="020F0503020204020204" pitchFamily="34" charset="0"/>
                          <a:cs typeface="Delivery" panose="020F0503020204020204" pitchFamily="34" charset="0"/>
                        </a:rPr>
                        <a:t>From February 4, 2025</a:t>
                      </a:r>
                      <a:endParaRPr lang="en-US" sz="80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44640798"/>
                  </a:ext>
                </a:extLst>
              </a:tr>
              <a:tr h="558198">
                <a:tc>
                  <a:txBody>
                    <a:bodyPr/>
                    <a:lstStyle/>
                    <a:p>
                      <a:pPr marL="0" marR="0" algn="ctr">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De Minimis</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Shipments</a:t>
                      </a:r>
                      <a:r>
                        <a:rPr lang="en-US" sz="800" dirty="0">
                          <a:effectLst/>
                          <a:latin typeface="Delivery" panose="020F0503020204020204" pitchFamily="34" charset="0"/>
                          <a:ea typeface="Delivery" panose="020F0503020204020204" pitchFamily="34" charset="0"/>
                          <a:cs typeface="Delivery" panose="020F0503020204020204" pitchFamily="34" charset="0"/>
                        </a:rPr>
                        <a:t> </a:t>
                      </a:r>
                      <a:r>
                        <a:rPr lang="en-US" sz="800" b="1" dirty="0">
                          <a:effectLst/>
                          <a:latin typeface="Delivery" panose="020F0503020204020204" pitchFamily="34" charset="0"/>
                          <a:ea typeface="Delivery" panose="020F0503020204020204" pitchFamily="34" charset="0"/>
                          <a:cs typeface="Delivery" panose="020F0503020204020204" pitchFamily="34" charset="0"/>
                        </a:rPr>
                        <a:t>up to $800</a:t>
                      </a:r>
                      <a:r>
                        <a:rPr lang="en-US" sz="800" dirty="0">
                          <a:effectLst/>
                          <a:latin typeface="Delivery" panose="020F0503020204020204" pitchFamily="34" charset="0"/>
                          <a:ea typeface="Delivery" panose="020F0503020204020204" pitchFamily="34" charset="0"/>
                          <a:cs typeface="Delivery" panose="020F0503020204020204" pitchFamily="34" charset="0"/>
                        </a:rPr>
                        <a:t> (based on value of the goods)</a:t>
                      </a: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Duty &amp; Tax Free</a:t>
                      </a: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Release from Manifest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a:effectLst/>
                          <a:latin typeface="Delivery" panose="020F0503020204020204" pitchFamily="34" charset="0"/>
                          <a:ea typeface="Delivery" panose="020F0503020204020204" pitchFamily="34" charset="0"/>
                          <a:cs typeface="Delivery" panose="020F0503020204020204" pitchFamily="34" charset="0"/>
                        </a:rPr>
                        <a:t>NO De Minimis available</a:t>
                      </a:r>
                      <a:endParaRPr lang="en-US" sz="80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9177905"/>
                  </a:ext>
                </a:extLst>
              </a:tr>
              <a:tr h="976580">
                <a:tc>
                  <a:txBody>
                    <a:bodyPr/>
                    <a:lstStyle/>
                    <a:p>
                      <a:pPr marL="0" marR="0" algn="ctr">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Informal Entry</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Shipments valued above $800 and up to $2,500</a:t>
                      </a:r>
                      <a:r>
                        <a:rPr lang="en-US" sz="800" dirty="0">
                          <a:effectLst/>
                          <a:latin typeface="Delivery" panose="020F0503020204020204" pitchFamily="34" charset="0"/>
                          <a:ea typeface="Delivery" panose="020F0503020204020204" pitchFamily="34" charset="0"/>
                          <a:cs typeface="Delivery" panose="020F0503020204020204" pitchFamily="34" charset="0"/>
                        </a:rPr>
                        <a:t> (based on value of the goods) except for shipments containing products subject to tariffs under Section 301, in which case require Formal entry.</a:t>
                      </a: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Duties &amp; Taxes based on HTSUS.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Informal entry only for shipments from 0 to $250</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Duties &amp; Taxes based on HTSUS (all applicable duties, including General duty rate, Section 301, and IEEPA)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21453147"/>
                  </a:ext>
                </a:extLst>
              </a:tr>
              <a:tr h="1050280">
                <a:tc>
                  <a:txBody>
                    <a:bodyPr/>
                    <a:lstStyle/>
                    <a:p>
                      <a:pPr marL="0" marR="0" algn="ctr">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Formal Entry</a:t>
                      </a:r>
                      <a:endParaRPr lang="en-US" sz="800" dirty="0">
                        <a:effectLst/>
                        <a:latin typeface="Delivery" panose="020F0503020204020204" pitchFamily="34" charset="0"/>
                        <a:ea typeface="Delivery" panose="020F0503020204020204" pitchFamily="34" charset="0"/>
                        <a:cs typeface="Delivery" panose="020F0503020204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Shipments valued above $2,500</a:t>
                      </a:r>
                      <a:r>
                        <a:rPr lang="en-US" sz="800" dirty="0">
                          <a:effectLst/>
                          <a:latin typeface="Delivery" panose="020F0503020204020204" pitchFamily="34" charset="0"/>
                          <a:ea typeface="Delivery" panose="020F0503020204020204" pitchFamily="34" charset="0"/>
                          <a:cs typeface="Delivery" panose="020F0503020204020204" pitchFamily="34" charset="0"/>
                        </a:rPr>
                        <a:t> (based on value of the goods) and </a:t>
                      </a:r>
                      <a:r>
                        <a:rPr lang="en-US" sz="800" b="1" dirty="0">
                          <a:effectLst/>
                          <a:latin typeface="Delivery" panose="020F0503020204020204" pitchFamily="34" charset="0"/>
                          <a:ea typeface="Delivery" panose="020F0503020204020204" pitchFamily="34" charset="0"/>
                          <a:cs typeface="Delivery" panose="020F0503020204020204" pitchFamily="34" charset="0"/>
                        </a:rPr>
                        <a:t>Shipments valued above $800 containing products subject to tariffs under Section 301</a:t>
                      </a:r>
                      <a:r>
                        <a:rPr lang="en-US" sz="800" dirty="0">
                          <a:effectLst/>
                          <a:latin typeface="Delivery" panose="020F0503020204020204" pitchFamily="34" charset="0"/>
                          <a:ea typeface="Delivery" panose="020F0503020204020204" pitchFamily="34" charset="0"/>
                          <a:cs typeface="Delivery" panose="020F0503020204020204" pitchFamily="34" charset="0"/>
                        </a:rPr>
                        <a:t> </a:t>
                      </a:r>
                    </a:p>
                    <a:p>
                      <a:pPr marL="342900" marR="0" lvl="0" indent="-342900" algn="just">
                        <a:lnSpc>
                          <a:spcPct val="100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Duties &amp; Taxes based on HTSUS (all applicable duties, including General duty rate, and Section 301)</a:t>
                      </a:r>
                    </a:p>
                    <a:p>
                      <a:pPr marL="342900" marR="0" lvl="0" indent="-342900" algn="just">
                        <a:lnSpc>
                          <a:spcPct val="100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Requires Ultimate consignee Tax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lnSpc>
                          <a:spcPct val="107000"/>
                        </a:lnSpc>
                        <a:spcBef>
                          <a:spcPts val="0"/>
                        </a:spcBef>
                        <a:spcAft>
                          <a:spcPts val="600"/>
                        </a:spcAft>
                      </a:pPr>
                      <a:r>
                        <a:rPr lang="en-US" sz="800" b="1" dirty="0">
                          <a:effectLst/>
                          <a:latin typeface="Delivery" panose="020F0503020204020204" pitchFamily="34" charset="0"/>
                          <a:ea typeface="Delivery" panose="020F0503020204020204" pitchFamily="34" charset="0"/>
                          <a:cs typeface="Delivery" panose="020F0503020204020204" pitchFamily="34" charset="0"/>
                        </a:rPr>
                        <a:t>Shipments valued above $250</a:t>
                      </a:r>
                      <a:r>
                        <a:rPr lang="en-US" sz="800" dirty="0">
                          <a:effectLst/>
                          <a:latin typeface="Delivery" panose="020F0503020204020204" pitchFamily="34" charset="0"/>
                          <a:ea typeface="Delivery" panose="020F0503020204020204" pitchFamily="34" charset="0"/>
                          <a:cs typeface="Delivery" panose="020F0503020204020204" pitchFamily="34" charset="0"/>
                        </a:rPr>
                        <a:t> (based on value of the goods)</a:t>
                      </a: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Duties &amp; Taxes based on HTSUS (all applicable duties, including General duty rate, Section 301, and IEEPA)</a:t>
                      </a:r>
                    </a:p>
                    <a:p>
                      <a:pPr marL="342900" marR="0" lvl="0" indent="-342900" algn="just">
                        <a:lnSpc>
                          <a:spcPct val="107000"/>
                        </a:lnSpc>
                        <a:spcBef>
                          <a:spcPts val="0"/>
                        </a:spcBef>
                        <a:spcAft>
                          <a:spcPts val="600"/>
                        </a:spcAft>
                        <a:buFont typeface="Symbol" panose="05050102010706020507" pitchFamily="18" charset="2"/>
                        <a:buChar char=""/>
                      </a:pPr>
                      <a:r>
                        <a:rPr lang="en-US" sz="800" dirty="0">
                          <a:effectLst/>
                          <a:latin typeface="Delivery" panose="020F0503020204020204" pitchFamily="34" charset="0"/>
                          <a:ea typeface="Delivery" panose="020F0503020204020204" pitchFamily="34" charset="0"/>
                          <a:cs typeface="Delivery" panose="020F0503020204020204" pitchFamily="34" charset="0"/>
                        </a:rPr>
                        <a:t>Requires Ultimate consignee Tax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2511788"/>
                  </a:ext>
                </a:extLst>
              </a:tr>
            </a:tbl>
          </a:graphicData>
        </a:graphic>
      </p:graphicFrame>
    </p:spTree>
    <p:extLst>
      <p:ext uri="{BB962C8B-B14F-4D97-AF65-F5344CB8AC3E}">
        <p14:creationId xmlns:p14="http://schemas.microsoft.com/office/powerpoint/2010/main" val="805123493"/>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QfCUNV3sAECp.Ez_guwD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Gf49kiu1SGa9qBGSGHy1w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_NLjWPtCE.9V93lAvA_qA"/>
</p:tagLst>
</file>

<file path=ppt/theme/theme1.xml><?xml version="1.0" encoding="utf-8"?>
<a:theme xmlns:a="http://schemas.openxmlformats.org/drawingml/2006/main" name="8_DHL_PPT_4x3">
  <a:themeElements>
    <a:clrScheme name="8_DHL_PPT_4x3">
      <a:dk1>
        <a:srgbClr val="000000"/>
      </a:dk1>
      <a:lt1>
        <a:srgbClr val="FFFFFF"/>
      </a:lt1>
      <a:dk2>
        <a:srgbClr val="A7A7A7"/>
      </a:dk2>
      <a:lt2>
        <a:srgbClr val="535353"/>
      </a:lt2>
      <a:accent1>
        <a:srgbClr val="969696"/>
      </a:accent1>
      <a:accent2>
        <a:srgbClr val="696969"/>
      </a:accent2>
      <a:accent3>
        <a:srgbClr val="FFCC00"/>
      </a:accent3>
      <a:accent4>
        <a:srgbClr val="D40511"/>
      </a:accent4>
      <a:accent5>
        <a:srgbClr val="EAEAEA"/>
      </a:accent5>
      <a:accent6>
        <a:srgbClr val="F8F8F8"/>
      </a:accent6>
      <a:hlink>
        <a:srgbClr val="0000FF"/>
      </a:hlink>
      <a:folHlink>
        <a:srgbClr val="FF00FF"/>
      </a:folHlink>
    </a:clrScheme>
    <a:fontScheme name="8_DHL_PPT_4x3">
      <a:majorFont>
        <a:latin typeface="Arial"/>
        <a:ea typeface="Arial"/>
        <a:cs typeface="Arial"/>
      </a:majorFont>
      <a:minorFont>
        <a:latin typeface="Helvetica"/>
        <a:ea typeface="Helvetica"/>
        <a:cs typeface="Helvetica"/>
      </a:minorFont>
    </a:fontScheme>
    <a:fmtScheme name="8_DHL_PPT_4x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6000" tIns="36000" rIns="36000" bIns="3600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_DHL_PPT_4x3">
  <a:themeElements>
    <a:clrScheme name="8_DHL_PPT_4x3">
      <a:dk1>
        <a:srgbClr val="000000"/>
      </a:dk1>
      <a:lt1>
        <a:srgbClr val="FFFFFF"/>
      </a:lt1>
      <a:dk2>
        <a:srgbClr val="A7A7A7"/>
      </a:dk2>
      <a:lt2>
        <a:srgbClr val="535353"/>
      </a:lt2>
      <a:accent1>
        <a:srgbClr val="969696"/>
      </a:accent1>
      <a:accent2>
        <a:srgbClr val="696969"/>
      </a:accent2>
      <a:accent3>
        <a:srgbClr val="FFCC00"/>
      </a:accent3>
      <a:accent4>
        <a:srgbClr val="D40511"/>
      </a:accent4>
      <a:accent5>
        <a:srgbClr val="EAEAEA"/>
      </a:accent5>
      <a:accent6>
        <a:srgbClr val="F8F8F8"/>
      </a:accent6>
      <a:hlink>
        <a:srgbClr val="0000FF"/>
      </a:hlink>
      <a:folHlink>
        <a:srgbClr val="FF00FF"/>
      </a:folHlink>
    </a:clrScheme>
    <a:fontScheme name="8_DHL_PPT_4x3">
      <a:majorFont>
        <a:latin typeface="Arial"/>
        <a:ea typeface="Arial"/>
        <a:cs typeface="Arial"/>
      </a:majorFont>
      <a:minorFont>
        <a:latin typeface="Helvetica"/>
        <a:ea typeface="Helvetica"/>
        <a:cs typeface="Helvetica"/>
      </a:minorFont>
    </a:fontScheme>
    <a:fmtScheme name="8_DHL_PPT_4x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6000" tIns="36000" rIns="36000" bIns="3600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5C565F71FE7B469FDFD77E30A6B270" ma:contentTypeVersion="25" ma:contentTypeDescription="Create a new document." ma:contentTypeScope="" ma:versionID="bf94c41334fdf6ba756132e32d7589f3">
  <xsd:schema xmlns:xsd="http://www.w3.org/2001/XMLSchema" xmlns:xs="http://www.w3.org/2001/XMLSchema" xmlns:p="http://schemas.microsoft.com/office/2006/metadata/properties" xmlns:ns1="http://schemas.microsoft.com/sharepoint/v3" xmlns:ns2="bfd4721d-fb6f-407a-8fc4-b3e6149a0d1e" xmlns:ns3="e6731551-e959-4236-a0a1-4f68a1d9b16a" xmlns:ns4="b16fa1bb-c520-4768-a212-beac21b9ceb0" xmlns:ns5="6b65cdc8-c2e6-42db-b8a1-61e44f7d600b" xmlns:ns6="1cddd7d0-1e2d-4ac9-851c-1c5ad306d481" targetNamespace="http://schemas.microsoft.com/office/2006/metadata/properties" ma:root="true" ma:fieldsID="867d20a901f37dfad54444cb41666661" ns1:_="" ns2:_="" ns3:_="" ns4:_="" ns5:_="" ns6:_="">
    <xsd:import namespace="http://schemas.microsoft.com/sharepoint/v3"/>
    <xsd:import namespace="bfd4721d-fb6f-407a-8fc4-b3e6149a0d1e"/>
    <xsd:import namespace="e6731551-e959-4236-a0a1-4f68a1d9b16a"/>
    <xsd:import namespace="b16fa1bb-c520-4768-a212-beac21b9ceb0"/>
    <xsd:import namespace="6b65cdc8-c2e6-42db-b8a1-61e44f7d600b"/>
    <xsd:import namespace="1cddd7d0-1e2d-4ac9-851c-1c5ad306d481"/>
    <xsd:element name="properties">
      <xsd:complexType>
        <xsd:sequence>
          <xsd:element name="documentManagement">
            <xsd:complexType>
              <xsd:all>
                <xsd:element ref="ns2:ea223eb58f1c477293770229241ef77f" minOccurs="0"/>
                <xsd:element ref="ns3:l6a362fd073248b4b3b2e315014ae97c" minOccurs="0"/>
                <xsd:element ref="ns2:n80c2b5737824aacb6d88fe39689a003" minOccurs="0"/>
                <xsd:element ref="ns4:ValoBusinessAreaTaxHTField0" minOccurs="0"/>
                <xsd:element ref="ns2:nb3b225660df43978c841a52a4de89b4" minOccurs="0"/>
                <xsd:element ref="ns2:g3ab6b501b114aacaa77df2232cc7d35" minOccurs="0"/>
                <xsd:element ref="ns5:TaxCatchAll" minOccurs="0"/>
                <xsd:element ref="ns1:_PublishStartDate" minOccurs="0"/>
                <xsd:element ref="ns6:MediaServiceMetadata" minOccurs="0"/>
                <xsd:element ref="ns6:MediaServiceFastMetadata" minOccurs="0"/>
                <xsd:element ref="ns5:SharedWithUsers" minOccurs="0"/>
                <xsd:element ref="ns5:SharedWithDetails" minOccurs="0"/>
                <xsd:element ref="ns6:MediaServiceDateTaken" minOccurs="0"/>
                <xsd:element ref="ns6:MediaLengthInSeconds" minOccurs="0"/>
                <xsd:element ref="ns6:MediaServiceSearchProperties" minOccurs="0"/>
                <xsd:element ref="ns6:MediaServiceObjectDetectorVersions" minOccurs="0"/>
                <xsd:element ref="ns6:MediaServiceGenerationTime" minOccurs="0"/>
                <xsd:element ref="ns6: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PublishStartDate" ma:index="20" nillable="true" ma:displayName="Publish Start Date" ma:default="[today]" ma:format="DateTime" ma:internalName="_Publish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fd4721d-fb6f-407a-8fc4-b3e6149a0d1e" elementFormDefault="qualified">
    <xsd:import namespace="http://schemas.microsoft.com/office/2006/documentManagement/types"/>
    <xsd:import namespace="http://schemas.microsoft.com/office/infopath/2007/PartnerControls"/>
    <xsd:element name="ea223eb58f1c477293770229241ef77f" ma:index="8" ma:taxonomy="true" ma:internalName="ea223eb58f1c477293770229241ef77f" ma:taxonomyFieldName="Board" ma:displayName="Board" ma:default="2;#V3 EXPRESS|91db8793-ac59-471e-ad53-0768f4ee7b1e" ma:fieldId="{ea223eb5-8f1c-4772-9377-0229241ef77f}" ma:sspId="bb9e2a73-f419-4c44-99f5-cd310bbfdd7d" ma:termSetId="52d9506f-f60e-45bb-90a3-db378eae8a48" ma:anchorId="00000000-0000-0000-0000-000000000000" ma:open="false" ma:isKeyword="false">
      <xsd:complexType>
        <xsd:sequence>
          <xsd:element ref="pc:Terms" minOccurs="0" maxOccurs="1"/>
        </xsd:sequence>
      </xsd:complexType>
    </xsd:element>
    <xsd:element name="n80c2b5737824aacb6d88fe39689a003" ma:index="10" nillable="true" ma:taxonomy="true" ma:internalName="n80c2b5737824aacb6d88fe39689a003" ma:taxonomyFieldName="Keywords_x0020_ConnectPlus" ma:displayName="Keywords ConnectPlus" ma:default="" ma:fieldId="{780c2b57-3782-4aac-b6d8-8fe39689a003}" ma:taxonomyMulti="true" ma:sspId="bb9e2a73-f419-4c44-99f5-cd310bbfdd7d" ma:termSetId="afbed368-e06c-41b3-ba62-9652656aadea" ma:anchorId="00000000-0000-0000-0000-000000000000" ma:open="true" ma:isKeyword="false">
      <xsd:complexType>
        <xsd:sequence>
          <xsd:element ref="pc:Terms" minOccurs="0" maxOccurs="1"/>
        </xsd:sequence>
      </xsd:complexType>
    </xsd:element>
    <xsd:element name="nb3b225660df43978c841a52a4de89b4" ma:index="12" ma:taxonomy="true" ma:internalName="nb3b225660df43978c841a52a4de89b4" ma:taxonomyFieldName="Divisions" ma:displayName="Divisions" ma:default="5;#Express|069e8b14-3e1c-4bec-b972-eeceb58d28a6" ma:fieldId="{7b3b2256-60df-4397-8c84-1a52a4de89b4}" ma:taxonomyMulti="true" ma:sspId="bb9e2a73-f419-4c44-99f5-cd310bbfdd7d" ma:termSetId="6b519237-2ee6-409a-b7fc-9b2a01ed6f82" ma:anchorId="00000000-0000-0000-0000-000000000000" ma:open="false" ma:isKeyword="false">
      <xsd:complexType>
        <xsd:sequence>
          <xsd:element ref="pc:Terms" minOccurs="0" maxOccurs="1"/>
        </xsd:sequence>
      </xsd:complexType>
    </xsd:element>
    <xsd:element name="g3ab6b501b114aacaa77df2232cc7d35" ma:index="13" ma:taxonomy="true" ma:internalName="g3ab6b501b114aacaa77df2232cc7d35" ma:taxonomyFieldName="Countries" ma:displayName="Countries" ma:default="4;#_Global|965af04e-f09d-448f-a5d7-8231052ba847" ma:fieldId="{03ab6b50-1b11-4aac-aa77-df2232cc7d35}" ma:taxonomyMulti="true" ma:sspId="bb9e2a73-f419-4c44-99f5-cd310bbfdd7d" ma:termSetId="2ec1f856-bbaa-44c4-a97a-51d6d494d76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6731551-e959-4236-a0a1-4f68a1d9b16a" elementFormDefault="qualified">
    <xsd:import namespace="http://schemas.microsoft.com/office/2006/documentManagement/types"/>
    <xsd:import namespace="http://schemas.microsoft.com/office/infopath/2007/PartnerControls"/>
    <xsd:element name="l6a362fd073248b4b3b2e315014ae97c" ma:index="9" nillable="true" ma:taxonomy="true" ma:internalName="l6a362fd073248b4b3b2e315014ae97c" ma:taxonomyFieldName="ValoTags" ma:displayName="Topic" ma:default="" ma:fieldId="{56a362fd-0732-48b4-b3b2-e315014ae97c}" ma:taxonomyMulti="true" ma:sspId="bb9e2a73-f419-4c44-99f5-cd310bbfdd7d" ma:termSetId="9c0fefe7-012f-4991-ad41-237dc4504698"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6fa1bb-c520-4768-a212-beac21b9ceb0" elementFormDefault="qualified">
    <xsd:import namespace="http://schemas.microsoft.com/office/2006/documentManagement/types"/>
    <xsd:import namespace="http://schemas.microsoft.com/office/infopath/2007/PartnerControls"/>
    <xsd:element name="ValoBusinessAreaTaxHTField0" ma:index="11" ma:taxonomy="true" ma:internalName="ValoBusinessAreaTaxHTField0" ma:taxonomyFieldName="ValoBusinessArea" ma:displayName="Functions" ma:default="3;#Customs|d88e12be-a13c-40c9-8d79-19504b453c7b" ma:fieldId="{618b04da-70e6-4624-b04c-bf4596b827ab}" ma:taxonomyMulti="true" ma:sspId="bb9e2a73-f419-4c44-99f5-cd310bbfdd7d" ma:termSetId="046b3af0-e53e-43ee-b19d-6c2866e4d7d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b65cdc8-c2e6-42db-b8a1-61e44f7d600b" elementFormDefault="qualified">
    <xsd:import namespace="http://schemas.microsoft.com/office/2006/documentManagement/types"/>
    <xsd:import namespace="http://schemas.microsoft.com/office/infopath/2007/PartnerControls"/>
    <xsd:element name="TaxCatchAll" ma:index="15" nillable="true" ma:displayName="Taxonomy Catch All Column" ma:description="" ma:hidden="true" ma:list="{29979b33-5c4f-4699-8a25-f6a5b779ea4b}" ma:internalName="TaxCatchAll" ma:showField="CatchAllData" ma:web="6b65cdc8-c2e6-42db-b8a1-61e44f7d600b">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ddd7d0-1e2d-4ac9-851c-1c5ad306d481"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7" nillable="true" ma:displayName="MediaServiceDateTaken" ma:hidden="true" ma:internalName="MediaServiceDateTaken" ma:readOnly="true">
      <xsd:simpleType>
        <xsd:restriction base="dms:Text"/>
      </xsd:simpleType>
    </xsd:element>
    <xsd:element name="MediaLengthInSeconds" ma:index="28" nillable="true" ma:displayName="MediaLengthInSeconds" ma:hidden="true" ma:internalName="MediaLengthInSeconds" ma:readOnly="true">
      <xsd:simpleType>
        <xsd:restriction base="dms:Unknow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aloBusinessAreaTaxHTField0 xmlns="b16fa1bb-c520-4768-a212-beac21b9ceb0">
      <Terms xmlns="http://schemas.microsoft.com/office/infopath/2007/PartnerControls">
        <TermInfo xmlns="http://schemas.microsoft.com/office/infopath/2007/PartnerControls">
          <TermName xmlns="http://schemas.microsoft.com/office/infopath/2007/PartnerControls">Customs</TermName>
          <TermId xmlns="http://schemas.microsoft.com/office/infopath/2007/PartnerControls">d88e12be-a13c-40c9-8d79-19504b453c7b</TermId>
        </TermInfo>
      </Terms>
    </ValoBusinessAreaTaxHTField0>
    <l6a362fd073248b4b3b2e315014ae97c xmlns="e6731551-e959-4236-a0a1-4f68a1d9b16a">
      <Terms xmlns="http://schemas.microsoft.com/office/infopath/2007/PartnerControls"/>
    </l6a362fd073248b4b3b2e315014ae97c>
    <n80c2b5737824aacb6d88fe39689a003 xmlns="bfd4721d-fb6f-407a-8fc4-b3e6149a0d1e">
      <Terms xmlns="http://schemas.microsoft.com/office/infopath/2007/PartnerControls"/>
    </n80c2b5737824aacb6d88fe39689a003>
    <_PublishStartDate xmlns="http://schemas.microsoft.com/sharepoint/v3">2023-01-02T12:52:40+00:00</_PublishStartDate>
    <TaxCatchAll xmlns="6b65cdc8-c2e6-42db-b8a1-61e44f7d600b">
      <Value>5</Value>
      <Value>4</Value>
      <Value>3</Value>
      <Value>2</Value>
    </TaxCatchAll>
    <g3ab6b501b114aacaa77df2232cc7d35 xmlns="bfd4721d-fb6f-407a-8fc4-b3e6149a0d1e">
      <Terms xmlns="http://schemas.microsoft.com/office/infopath/2007/PartnerControls">
        <TermInfo xmlns="http://schemas.microsoft.com/office/infopath/2007/PartnerControls">
          <TermName xmlns="http://schemas.microsoft.com/office/infopath/2007/PartnerControls">_Global</TermName>
          <TermId xmlns="http://schemas.microsoft.com/office/infopath/2007/PartnerControls">965af04e-f09d-448f-a5d7-8231052ba847</TermId>
        </TermInfo>
      </Terms>
    </g3ab6b501b114aacaa77df2232cc7d35>
    <ea223eb58f1c477293770229241ef77f xmlns="bfd4721d-fb6f-407a-8fc4-b3e6149a0d1e">
      <Terms xmlns="http://schemas.microsoft.com/office/infopath/2007/PartnerControls">
        <TermInfo xmlns="http://schemas.microsoft.com/office/infopath/2007/PartnerControls">
          <TermName xmlns="http://schemas.microsoft.com/office/infopath/2007/PartnerControls">V3 EXPRESS</TermName>
          <TermId xmlns="http://schemas.microsoft.com/office/infopath/2007/PartnerControls">91db8793-ac59-471e-ad53-0768f4ee7b1e</TermId>
        </TermInfo>
      </Terms>
    </ea223eb58f1c477293770229241ef77f>
    <nb3b225660df43978c841a52a4de89b4 xmlns="bfd4721d-fb6f-407a-8fc4-b3e6149a0d1e">
      <Terms xmlns="http://schemas.microsoft.com/office/infopath/2007/PartnerControls">
        <TermInfo xmlns="http://schemas.microsoft.com/office/infopath/2007/PartnerControls">
          <TermName xmlns="http://schemas.microsoft.com/office/infopath/2007/PartnerControls">Express</TermName>
          <TermId xmlns="http://schemas.microsoft.com/office/infopath/2007/PartnerControls">069e8b14-3e1c-4bec-b972-eeceb58d28a6</TermId>
        </TermInfo>
      </Terms>
    </nb3b225660df43978c841a52a4de89b4>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A603EA-E205-40C8-9755-736C0B09F4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fd4721d-fb6f-407a-8fc4-b3e6149a0d1e"/>
    <ds:schemaRef ds:uri="e6731551-e959-4236-a0a1-4f68a1d9b16a"/>
    <ds:schemaRef ds:uri="b16fa1bb-c520-4768-a212-beac21b9ceb0"/>
    <ds:schemaRef ds:uri="6b65cdc8-c2e6-42db-b8a1-61e44f7d600b"/>
    <ds:schemaRef ds:uri="1cddd7d0-1e2d-4ac9-851c-1c5ad306d4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534067-1F3E-4D73-A476-8376522DDD07}">
  <ds:schemaRefs>
    <ds:schemaRef ds:uri="http://www.w3.org/XML/1998/namespace"/>
    <ds:schemaRef ds:uri="http://purl.org/dc/terms/"/>
    <ds:schemaRef ds:uri="http://schemas.microsoft.com/sharepoint/v3"/>
    <ds:schemaRef ds:uri="http://schemas.microsoft.com/office/2006/documentManagement/types"/>
    <ds:schemaRef ds:uri="bfd4721d-fb6f-407a-8fc4-b3e6149a0d1e"/>
    <ds:schemaRef ds:uri="http://schemas.microsoft.com/office/infopath/2007/PartnerControls"/>
    <ds:schemaRef ds:uri="http://purl.org/dc/elements/1.1/"/>
    <ds:schemaRef ds:uri="http://schemas.openxmlformats.org/package/2006/metadata/core-properties"/>
    <ds:schemaRef ds:uri="http://purl.org/dc/dcmitype/"/>
    <ds:schemaRef ds:uri="http://schemas.microsoft.com/office/2006/metadata/properties"/>
    <ds:schemaRef ds:uri="b16fa1bb-c520-4768-a212-beac21b9ceb0"/>
    <ds:schemaRef ds:uri="1cddd7d0-1e2d-4ac9-851c-1c5ad306d481"/>
    <ds:schemaRef ds:uri="6b65cdc8-c2e6-42db-b8a1-61e44f7d600b"/>
    <ds:schemaRef ds:uri="e6731551-e959-4236-a0a1-4f68a1d9b16a"/>
  </ds:schemaRefs>
</ds:datastoreItem>
</file>

<file path=customXml/itemProps3.xml><?xml version="1.0" encoding="utf-8"?>
<ds:datastoreItem xmlns:ds="http://schemas.openxmlformats.org/officeDocument/2006/customXml" ds:itemID="{21EE0F24-59F9-4572-A595-88FC698F5BFC}">
  <ds:schemaRefs>
    <ds:schemaRef ds:uri="http://schemas.microsoft.com/sharepoint/v3/contenttype/forms"/>
  </ds:schemaRefs>
</ds:datastoreItem>
</file>

<file path=docMetadata/LabelInfo.xml><?xml version="1.0" encoding="utf-8"?>
<clbl:labelList xmlns:clbl="http://schemas.microsoft.com/office/2020/mipLabelMetadata">
  <clbl:label id="{48650eb9-7b8f-46d8-be44-f11f0c00e846}" enabled="1" method="Privileged" siteId="{cd99fef8-1cd3-4a2a-9bdf-15531181d65e}" removed="0"/>
</clbl:labelList>
</file>

<file path=docProps/app.xml><?xml version="1.0" encoding="utf-8"?>
<Properties xmlns="http://schemas.openxmlformats.org/officeDocument/2006/extended-properties" xmlns:vt="http://schemas.openxmlformats.org/officeDocument/2006/docPropsVTypes">
  <TotalTime>12</TotalTime>
  <Words>878</Words>
  <Application>Microsoft Office PowerPoint</Application>
  <PresentationFormat>A4 Paper (210x297 mm)</PresentationFormat>
  <Paragraphs>40</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Delivery</vt:lpstr>
      <vt:lpstr>Delivery</vt:lpstr>
      <vt:lpstr>Symbol</vt:lpstr>
      <vt:lpstr>Wingdings</vt:lpstr>
      <vt:lpstr>8_DHL_PPT_4x3</vt:lpstr>
      <vt:lpstr>think-cell Slide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Marcelo Godoy (DHL Express GHO)</dc:creator>
  <cp:lastModifiedBy>Maria Fernanda Font (DHL ExpAM)</cp:lastModifiedBy>
  <cp:revision>794</cp:revision>
  <cp:lastPrinted>2024-11-07T19:53:10Z</cp:lastPrinted>
  <dcterms:modified xsi:type="dcterms:W3CDTF">2025-02-05T00:26:49Z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0x010100435C565F71FE7B469FDFD77E30A6B270</vt:lpwstr>
  </property>
  <property fmtid="{D5CDD505-2E9C-101B-9397-08002B2CF9AE}" pid="3" name="MSIP_Label_48650eb9-7b8f-46d8-be44-f11f0c00e846_Enabled">
    <vt:lpwstr>true</vt:lpwstr>
  </property>
  <property fmtid="{D5CDD505-2E9C-101B-9397-08002B2CF9AE}" pid="4" name="MSIP_Label_48650eb9-7b8f-46d8-be44-f11f0c00e846_SetDate">
    <vt:lpwstr>2022-03-29T10:34:11Z</vt:lpwstr>
  </property>
  <property fmtid="{D5CDD505-2E9C-101B-9397-08002B2CF9AE}" pid="5" name="MSIP_Label_48650eb9-7b8f-46d8-be44-f11f0c00e846_Method">
    <vt:lpwstr>Privileged</vt:lpwstr>
  </property>
  <property fmtid="{D5CDD505-2E9C-101B-9397-08002B2CF9AE}" pid="6" name="MSIP_Label_48650eb9-7b8f-46d8-be44-f11f0c00e846_Name">
    <vt:lpwstr>Unclassified (Public)</vt:lpwstr>
  </property>
  <property fmtid="{D5CDD505-2E9C-101B-9397-08002B2CF9AE}" pid="7" name="MSIP_Label_48650eb9-7b8f-46d8-be44-f11f0c00e846_SiteId">
    <vt:lpwstr>cd99fef8-1cd3-4a2a-9bdf-15531181d65e</vt:lpwstr>
  </property>
  <property fmtid="{D5CDD505-2E9C-101B-9397-08002B2CF9AE}" pid="8" name="MSIP_Label_48650eb9-7b8f-46d8-be44-f11f0c00e846_ActionId">
    <vt:lpwstr>27d4569d-65c1-47dc-9157-97640256c312</vt:lpwstr>
  </property>
  <property fmtid="{D5CDD505-2E9C-101B-9397-08002B2CF9AE}" pid="9" name="MSIP_Label_48650eb9-7b8f-46d8-be44-f11f0c00e846_ContentBits">
    <vt:lpwstr>1</vt:lpwstr>
  </property>
  <property fmtid="{D5CDD505-2E9C-101B-9397-08002B2CF9AE}" pid="10" name="ValoBusinessArea">
    <vt:lpwstr>3;#Customs|d88e12be-a13c-40c9-8d79-19504b453c7b</vt:lpwstr>
  </property>
  <property fmtid="{D5CDD505-2E9C-101B-9397-08002B2CF9AE}" pid="11" name="Countries">
    <vt:lpwstr>4;#_Global|965af04e-f09d-448f-a5d7-8231052ba847</vt:lpwstr>
  </property>
  <property fmtid="{D5CDD505-2E9C-101B-9397-08002B2CF9AE}" pid="12" name="ValoTags">
    <vt:lpwstr/>
  </property>
  <property fmtid="{D5CDD505-2E9C-101B-9397-08002B2CF9AE}" pid="13" name="Keywords ConnectPlus">
    <vt:lpwstr/>
  </property>
  <property fmtid="{D5CDD505-2E9C-101B-9397-08002B2CF9AE}" pid="14" name="Divisions">
    <vt:lpwstr>5;#Express|069e8b14-3e1c-4bec-b972-eeceb58d28a6</vt:lpwstr>
  </property>
  <property fmtid="{D5CDD505-2E9C-101B-9397-08002B2CF9AE}" pid="15" name="Board">
    <vt:lpwstr>2;#V3 EXPRESS|91db8793-ac59-471e-ad53-0768f4ee7b1e</vt:lpwstr>
  </property>
</Properties>
</file>